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57" r:id="rId4"/>
    <p:sldId id="260" r:id="rId5"/>
    <p:sldId id="266" r:id="rId6"/>
    <p:sldId id="261" r:id="rId7"/>
    <p:sldId id="267" r:id="rId8"/>
    <p:sldId id="262" r:id="rId9"/>
    <p:sldId id="263" r:id="rId10"/>
    <p:sldId id="268" r:id="rId11"/>
    <p:sldId id="281" r:id="rId12"/>
    <p:sldId id="282" r:id="rId13"/>
    <p:sldId id="283" r:id="rId14"/>
    <p:sldId id="284" r:id="rId15"/>
    <p:sldId id="269" r:id="rId16"/>
    <p:sldId id="285" r:id="rId17"/>
    <p:sldId id="258" r:id="rId18"/>
    <p:sldId id="270" r:id="rId19"/>
    <p:sldId id="276" r:id="rId20"/>
    <p:sldId id="271" r:id="rId21"/>
    <p:sldId id="279" r:id="rId22"/>
    <p:sldId id="280" r:id="rId23"/>
    <p:sldId id="273" r:id="rId24"/>
    <p:sldId id="274" r:id="rId25"/>
    <p:sldId id="275" r:id="rId26"/>
    <p:sldId id="272" r:id="rId27"/>
    <p:sldId id="277" r:id="rId28"/>
    <p:sldId id="27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4660"/>
  </p:normalViewPr>
  <p:slideViewPr>
    <p:cSldViewPr snapToGrid="0">
      <p:cViewPr varScale="1">
        <p:scale>
          <a:sx n="83" d="100"/>
          <a:sy n="83" d="100"/>
        </p:scale>
        <p:origin x="51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5A3792-33C3-4866-AB59-D74B1C0A61AB}" type="datetimeFigureOut">
              <a:rPr lang="en-US" smtClean="0"/>
              <a:t>5/21/2021</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8CBFA8F8-9B00-4A29-9E42-4E148E2DED9C}" type="slidenum">
              <a:rPr lang="en-US" smtClean="0"/>
              <a:t>‹#›</a:t>
            </a:fld>
            <a:endParaRPr lang="en-US"/>
          </a:p>
        </p:txBody>
      </p:sp>
    </p:spTree>
    <p:extLst>
      <p:ext uri="{BB962C8B-B14F-4D97-AF65-F5344CB8AC3E}">
        <p14:creationId xmlns:p14="http://schemas.microsoft.com/office/powerpoint/2010/main" val="357536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5A3792-33C3-4866-AB59-D74B1C0A61AB}"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FA8F8-9B00-4A29-9E42-4E148E2DED9C}" type="slidenum">
              <a:rPr lang="en-US" smtClean="0"/>
              <a:t>‹#›</a:t>
            </a:fld>
            <a:endParaRPr lang="en-US"/>
          </a:p>
        </p:txBody>
      </p:sp>
    </p:spTree>
    <p:extLst>
      <p:ext uri="{BB962C8B-B14F-4D97-AF65-F5344CB8AC3E}">
        <p14:creationId xmlns:p14="http://schemas.microsoft.com/office/powerpoint/2010/main" val="2448278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5A3792-33C3-4866-AB59-D74B1C0A61AB}"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FA8F8-9B00-4A29-9E42-4E148E2DED9C}" type="slidenum">
              <a:rPr lang="en-US" smtClean="0"/>
              <a:t>‹#›</a:t>
            </a:fld>
            <a:endParaRPr lang="en-US"/>
          </a:p>
        </p:txBody>
      </p:sp>
    </p:spTree>
    <p:extLst>
      <p:ext uri="{BB962C8B-B14F-4D97-AF65-F5344CB8AC3E}">
        <p14:creationId xmlns:p14="http://schemas.microsoft.com/office/powerpoint/2010/main" val="211446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5A3792-33C3-4866-AB59-D74B1C0A61AB}"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FA8F8-9B00-4A29-9E42-4E148E2DED9C}" type="slidenum">
              <a:rPr lang="en-US" smtClean="0"/>
              <a:t>‹#›</a:t>
            </a:fld>
            <a:endParaRPr lang="en-US"/>
          </a:p>
        </p:txBody>
      </p:sp>
    </p:spTree>
    <p:extLst>
      <p:ext uri="{BB962C8B-B14F-4D97-AF65-F5344CB8AC3E}">
        <p14:creationId xmlns:p14="http://schemas.microsoft.com/office/powerpoint/2010/main" val="1354810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5A3792-33C3-4866-AB59-D74B1C0A61AB}"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FA8F8-9B00-4A29-9E42-4E148E2DED9C}" type="slidenum">
              <a:rPr lang="en-US" smtClean="0"/>
              <a:t>‹#›</a:t>
            </a:fld>
            <a:endParaRPr lang="en-US"/>
          </a:p>
        </p:txBody>
      </p:sp>
    </p:spTree>
    <p:extLst>
      <p:ext uri="{BB962C8B-B14F-4D97-AF65-F5344CB8AC3E}">
        <p14:creationId xmlns:p14="http://schemas.microsoft.com/office/powerpoint/2010/main" val="1034454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5A3792-33C3-4866-AB59-D74B1C0A61AB}"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FA8F8-9B00-4A29-9E42-4E148E2DED9C}" type="slidenum">
              <a:rPr lang="en-US" smtClean="0"/>
              <a:t>‹#›</a:t>
            </a:fld>
            <a:endParaRPr lang="en-US"/>
          </a:p>
        </p:txBody>
      </p:sp>
    </p:spTree>
    <p:extLst>
      <p:ext uri="{BB962C8B-B14F-4D97-AF65-F5344CB8AC3E}">
        <p14:creationId xmlns:p14="http://schemas.microsoft.com/office/powerpoint/2010/main" val="2097429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5A3792-33C3-4866-AB59-D74B1C0A61AB}"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FA8F8-9B00-4A29-9E42-4E148E2DED9C}" type="slidenum">
              <a:rPr lang="en-US" smtClean="0"/>
              <a:t>‹#›</a:t>
            </a:fld>
            <a:endParaRPr lang="en-US"/>
          </a:p>
        </p:txBody>
      </p:sp>
    </p:spTree>
    <p:extLst>
      <p:ext uri="{BB962C8B-B14F-4D97-AF65-F5344CB8AC3E}">
        <p14:creationId xmlns:p14="http://schemas.microsoft.com/office/powerpoint/2010/main" val="3064154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A3792-33C3-4866-AB59-D74B1C0A61AB}"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FA8F8-9B00-4A29-9E42-4E148E2DED9C}" type="slidenum">
              <a:rPr lang="en-US" smtClean="0"/>
              <a:t>‹#›</a:t>
            </a:fld>
            <a:endParaRPr lang="en-US"/>
          </a:p>
        </p:txBody>
      </p:sp>
    </p:spTree>
    <p:extLst>
      <p:ext uri="{BB962C8B-B14F-4D97-AF65-F5344CB8AC3E}">
        <p14:creationId xmlns:p14="http://schemas.microsoft.com/office/powerpoint/2010/main" val="9214738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A3792-33C3-4866-AB59-D74B1C0A61AB}"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FA8F8-9B00-4A29-9E42-4E148E2DED9C}" type="slidenum">
              <a:rPr lang="en-US" smtClean="0"/>
              <a:t>‹#›</a:t>
            </a:fld>
            <a:endParaRPr lang="en-US"/>
          </a:p>
        </p:txBody>
      </p:sp>
    </p:spTree>
    <p:extLst>
      <p:ext uri="{BB962C8B-B14F-4D97-AF65-F5344CB8AC3E}">
        <p14:creationId xmlns:p14="http://schemas.microsoft.com/office/powerpoint/2010/main" val="792994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A3792-33C3-4866-AB59-D74B1C0A61AB}"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8CBFA8F8-9B00-4A29-9E42-4E148E2DED9C}" type="slidenum">
              <a:rPr lang="en-US" smtClean="0"/>
              <a:t>‹#›</a:t>
            </a:fld>
            <a:endParaRPr lang="en-US"/>
          </a:p>
        </p:txBody>
      </p:sp>
    </p:spTree>
    <p:extLst>
      <p:ext uri="{BB962C8B-B14F-4D97-AF65-F5344CB8AC3E}">
        <p14:creationId xmlns:p14="http://schemas.microsoft.com/office/powerpoint/2010/main" val="4024152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5A3792-33C3-4866-AB59-D74B1C0A61AB}"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FA8F8-9B00-4A29-9E42-4E148E2DED9C}" type="slidenum">
              <a:rPr lang="en-US" smtClean="0"/>
              <a:t>‹#›</a:t>
            </a:fld>
            <a:endParaRPr lang="en-US"/>
          </a:p>
        </p:txBody>
      </p:sp>
    </p:spTree>
    <p:extLst>
      <p:ext uri="{BB962C8B-B14F-4D97-AF65-F5344CB8AC3E}">
        <p14:creationId xmlns:p14="http://schemas.microsoft.com/office/powerpoint/2010/main" val="307713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5A3792-33C3-4866-AB59-D74B1C0A61AB}"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FA8F8-9B00-4A29-9E42-4E148E2DED9C}" type="slidenum">
              <a:rPr lang="en-US" smtClean="0"/>
              <a:t>‹#›</a:t>
            </a:fld>
            <a:endParaRPr lang="en-US"/>
          </a:p>
        </p:txBody>
      </p:sp>
    </p:spTree>
    <p:extLst>
      <p:ext uri="{BB962C8B-B14F-4D97-AF65-F5344CB8AC3E}">
        <p14:creationId xmlns:p14="http://schemas.microsoft.com/office/powerpoint/2010/main" val="75197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5A3792-33C3-4866-AB59-D74B1C0A61AB}" type="datetimeFigureOut">
              <a:rPr lang="en-US" smtClean="0"/>
              <a:t>5/21/2021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BFA8F8-9B00-4A29-9E42-4E148E2DED9C}" type="slidenum">
              <a:rPr lang="en-US" smtClean="0"/>
              <a:t>‹#›</a:t>
            </a:fld>
            <a:endParaRPr lang="en-US"/>
          </a:p>
        </p:txBody>
      </p:sp>
    </p:spTree>
    <p:extLst>
      <p:ext uri="{BB962C8B-B14F-4D97-AF65-F5344CB8AC3E}">
        <p14:creationId xmlns:p14="http://schemas.microsoft.com/office/powerpoint/2010/main" val="520746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5A3792-33C3-4866-AB59-D74B1C0A61AB}" type="datetimeFigureOut">
              <a:rPr lang="en-US" smtClean="0"/>
              <a:t>5/21/2021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BFA8F8-9B00-4A29-9E42-4E148E2DED9C}" type="slidenum">
              <a:rPr lang="en-US" smtClean="0"/>
              <a:t>‹#›</a:t>
            </a:fld>
            <a:endParaRPr lang="en-US"/>
          </a:p>
        </p:txBody>
      </p:sp>
    </p:spTree>
    <p:extLst>
      <p:ext uri="{BB962C8B-B14F-4D97-AF65-F5344CB8AC3E}">
        <p14:creationId xmlns:p14="http://schemas.microsoft.com/office/powerpoint/2010/main" val="2195732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5A3792-33C3-4866-AB59-D74B1C0A61AB}" type="datetimeFigureOut">
              <a:rPr lang="en-US" smtClean="0"/>
              <a:t>5/21/2021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BFA8F8-9B00-4A29-9E42-4E148E2DED9C}" type="slidenum">
              <a:rPr lang="en-US" smtClean="0"/>
              <a:t>‹#›</a:t>
            </a:fld>
            <a:endParaRPr lang="en-US"/>
          </a:p>
        </p:txBody>
      </p:sp>
    </p:spTree>
    <p:extLst>
      <p:ext uri="{BB962C8B-B14F-4D97-AF65-F5344CB8AC3E}">
        <p14:creationId xmlns:p14="http://schemas.microsoft.com/office/powerpoint/2010/main" val="425437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5A3792-33C3-4866-AB59-D74B1C0A61AB}"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FA8F8-9B00-4A29-9E42-4E148E2DED9C}" type="slidenum">
              <a:rPr lang="en-US" smtClean="0"/>
              <a:t>‹#›</a:t>
            </a:fld>
            <a:endParaRPr lang="en-US"/>
          </a:p>
        </p:txBody>
      </p:sp>
    </p:spTree>
    <p:extLst>
      <p:ext uri="{BB962C8B-B14F-4D97-AF65-F5344CB8AC3E}">
        <p14:creationId xmlns:p14="http://schemas.microsoft.com/office/powerpoint/2010/main" val="3976406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5A3792-33C3-4866-AB59-D74B1C0A61AB}"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FA8F8-9B00-4A29-9E42-4E148E2DED9C}" type="slidenum">
              <a:rPr lang="en-US" smtClean="0"/>
              <a:t>‹#›</a:t>
            </a:fld>
            <a:endParaRPr lang="en-US"/>
          </a:p>
        </p:txBody>
      </p:sp>
    </p:spTree>
    <p:extLst>
      <p:ext uri="{BB962C8B-B14F-4D97-AF65-F5344CB8AC3E}">
        <p14:creationId xmlns:p14="http://schemas.microsoft.com/office/powerpoint/2010/main" val="4055812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5A3792-33C3-4866-AB59-D74B1C0A61AB}" type="datetimeFigureOut">
              <a:rPr lang="en-US" smtClean="0"/>
              <a:t>5/21/2021</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CBFA8F8-9B00-4A29-9E42-4E148E2DED9C}" type="slidenum">
              <a:rPr lang="en-US" smtClean="0"/>
              <a:t>‹#›</a:t>
            </a:fld>
            <a:endParaRPr lang="en-US"/>
          </a:p>
        </p:txBody>
      </p:sp>
    </p:spTree>
    <p:extLst>
      <p:ext uri="{BB962C8B-B14F-4D97-AF65-F5344CB8AC3E}">
        <p14:creationId xmlns:p14="http://schemas.microsoft.com/office/powerpoint/2010/main" val="5116832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www.kaggle.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www.kaggle.com/"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2BC9-FD86-46A5-9810-A6A9984683FC}"/>
              </a:ext>
            </a:extLst>
          </p:cNvPr>
          <p:cNvSpPr>
            <a:spLocks noGrp="1"/>
          </p:cNvSpPr>
          <p:nvPr>
            <p:ph type="ctrTitle"/>
          </p:nvPr>
        </p:nvSpPr>
        <p:spPr/>
        <p:txBody>
          <a:bodyPr/>
          <a:lstStyle/>
          <a:p>
            <a:r>
              <a:rPr lang="en-US" dirty="0"/>
              <a:t>Machine Learning</a:t>
            </a:r>
          </a:p>
        </p:txBody>
      </p:sp>
      <p:sp>
        <p:nvSpPr>
          <p:cNvPr id="3" name="Subtitle 2">
            <a:extLst>
              <a:ext uri="{FF2B5EF4-FFF2-40B4-BE49-F238E27FC236}">
                <a16:creationId xmlns:a16="http://schemas.microsoft.com/office/drawing/2014/main" id="{E5122D85-B982-4A4C-A51C-45C600A5D0FA}"/>
              </a:ext>
            </a:extLst>
          </p:cNvPr>
          <p:cNvSpPr>
            <a:spLocks noGrp="1"/>
          </p:cNvSpPr>
          <p:nvPr>
            <p:ph type="subTitle" idx="1"/>
          </p:nvPr>
        </p:nvSpPr>
        <p:spPr/>
        <p:txBody>
          <a:bodyPr/>
          <a:lstStyle/>
          <a:p>
            <a:r>
              <a:rPr lang="en-US" dirty="0"/>
              <a:t>Instructor: Zainab Yousuf</a:t>
            </a:r>
          </a:p>
        </p:txBody>
      </p:sp>
    </p:spTree>
    <p:extLst>
      <p:ext uri="{BB962C8B-B14F-4D97-AF65-F5344CB8AC3E}">
        <p14:creationId xmlns:p14="http://schemas.microsoft.com/office/powerpoint/2010/main" val="188961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5F6E-F065-4565-B503-A69EA6BDB1BD}"/>
              </a:ext>
            </a:extLst>
          </p:cNvPr>
          <p:cNvSpPr>
            <a:spLocks noGrp="1"/>
          </p:cNvSpPr>
          <p:nvPr>
            <p:ph type="title"/>
          </p:nvPr>
        </p:nvSpPr>
        <p:spPr/>
        <p:txBody>
          <a:bodyPr/>
          <a:lstStyle/>
          <a:p>
            <a:r>
              <a:rPr lang="en-US" b="1" dirty="0"/>
              <a:t>Terminologies of ML 	</a:t>
            </a:r>
            <a:endParaRPr lang="en-US" dirty="0"/>
          </a:p>
        </p:txBody>
      </p:sp>
      <p:sp>
        <p:nvSpPr>
          <p:cNvPr id="3" name="Content Placeholder 2">
            <a:extLst>
              <a:ext uri="{FF2B5EF4-FFF2-40B4-BE49-F238E27FC236}">
                <a16:creationId xmlns:a16="http://schemas.microsoft.com/office/drawing/2014/main" id="{678E326D-E378-4595-A4D9-5E25BBCAE366}"/>
              </a:ext>
            </a:extLst>
          </p:cNvPr>
          <p:cNvSpPr>
            <a:spLocks noGrp="1"/>
          </p:cNvSpPr>
          <p:nvPr>
            <p:ph idx="1"/>
          </p:nvPr>
        </p:nvSpPr>
        <p:spPr>
          <a:xfrm>
            <a:off x="1484311" y="2584703"/>
            <a:ext cx="10018713" cy="3124201"/>
          </a:xfrm>
        </p:spPr>
        <p:txBody>
          <a:bodyPr>
            <a:normAutofit fontScale="70000" lnSpcReduction="20000"/>
          </a:bodyPr>
          <a:lstStyle/>
          <a:p>
            <a:r>
              <a:rPr lang="en-GB" b="1" dirty="0"/>
              <a:t>Dataset</a:t>
            </a:r>
            <a:r>
              <a:rPr lang="en-GB" dirty="0"/>
              <a:t>: A set of data examples, that contain features important to solving the problem.</a:t>
            </a:r>
          </a:p>
          <a:p>
            <a:r>
              <a:rPr lang="en-GB" b="1" dirty="0"/>
              <a:t>Features</a:t>
            </a:r>
            <a:r>
              <a:rPr lang="en-GB" dirty="0"/>
              <a:t>: Important pieces of data that help us understand a problem. These are fed in to a Machine Learning algorithm to help it learn.</a:t>
            </a:r>
          </a:p>
          <a:p>
            <a:r>
              <a:rPr lang="en-GB" b="1" dirty="0"/>
              <a:t>Model</a:t>
            </a:r>
            <a:r>
              <a:rPr lang="en-GB" dirty="0"/>
              <a:t>: The representation (internal model) of a phenomenon that a Machine Learning algorithm has learnt. It learns this from the data it is shown during training. The model is the output you get after training an algorithm. For example, a decision tree algorithm would be trained and produce a decision tree model.</a:t>
            </a:r>
          </a:p>
          <a:p>
            <a:r>
              <a:rPr lang="en-US" b="1" dirty="0"/>
              <a:t>Labels</a:t>
            </a:r>
            <a:r>
              <a:rPr lang="en-US" dirty="0"/>
              <a:t>: Answers </a:t>
            </a:r>
          </a:p>
          <a:p>
            <a:r>
              <a:rPr lang="en-US" b="1" dirty="0"/>
              <a:t>Training</a:t>
            </a:r>
            <a:r>
              <a:rPr lang="en-US" dirty="0"/>
              <a:t>: Making model learn on the basis of the data (train set)</a:t>
            </a:r>
          </a:p>
          <a:p>
            <a:r>
              <a:rPr lang="en-US" b="1" dirty="0"/>
              <a:t>Testing</a:t>
            </a:r>
            <a:r>
              <a:rPr lang="en-US" dirty="0"/>
              <a:t>: Model evaluation on test set.</a:t>
            </a:r>
          </a:p>
          <a:p>
            <a:r>
              <a:rPr lang="en-US" b="1" dirty="0"/>
              <a:t>Total Samples</a:t>
            </a:r>
            <a:r>
              <a:rPr lang="en-US" dirty="0"/>
              <a:t>: Rows in your data (structured data)</a:t>
            </a:r>
          </a:p>
        </p:txBody>
      </p:sp>
      <p:pic>
        <p:nvPicPr>
          <p:cNvPr id="6" name="Picture 5">
            <a:extLst>
              <a:ext uri="{FF2B5EF4-FFF2-40B4-BE49-F238E27FC236}">
                <a16:creationId xmlns:a16="http://schemas.microsoft.com/office/drawing/2014/main" id="{A354AF67-3957-4413-838E-12E2AABA0024}"/>
              </a:ext>
            </a:extLst>
          </p:cNvPr>
          <p:cNvPicPr>
            <a:picLocks noChangeAspect="1"/>
          </p:cNvPicPr>
          <p:nvPr/>
        </p:nvPicPr>
        <p:blipFill>
          <a:blip r:embed="rId2"/>
          <a:stretch>
            <a:fillRect/>
          </a:stretch>
        </p:blipFill>
        <p:spPr>
          <a:xfrm>
            <a:off x="7626235" y="4507992"/>
            <a:ext cx="3609085" cy="1892808"/>
          </a:xfrm>
          <a:prstGeom prst="rect">
            <a:avLst/>
          </a:prstGeom>
        </p:spPr>
      </p:pic>
      <p:sp>
        <p:nvSpPr>
          <p:cNvPr id="7" name="TextBox 6">
            <a:extLst>
              <a:ext uri="{FF2B5EF4-FFF2-40B4-BE49-F238E27FC236}">
                <a16:creationId xmlns:a16="http://schemas.microsoft.com/office/drawing/2014/main" id="{A85D8582-3DCA-482A-8C8F-AB4982E98C51}"/>
              </a:ext>
            </a:extLst>
          </p:cNvPr>
          <p:cNvSpPr txBox="1"/>
          <p:nvPr/>
        </p:nvSpPr>
        <p:spPr>
          <a:xfrm>
            <a:off x="2432304" y="5824728"/>
            <a:ext cx="4535424" cy="369332"/>
          </a:xfrm>
          <a:prstGeom prst="rect">
            <a:avLst/>
          </a:prstGeom>
          <a:noFill/>
        </p:spPr>
        <p:txBody>
          <a:bodyPr wrap="square" rtlCol="0">
            <a:spAutoFit/>
          </a:bodyPr>
          <a:lstStyle/>
          <a:p>
            <a:r>
              <a:rPr lang="en-US" dirty="0">
                <a:hlinkClick r:id="rId3"/>
              </a:rPr>
              <a:t>https://www.kaggle.com/</a:t>
            </a:r>
            <a:endParaRPr lang="en-US" dirty="0"/>
          </a:p>
        </p:txBody>
      </p:sp>
    </p:spTree>
    <p:extLst>
      <p:ext uri="{BB962C8B-B14F-4D97-AF65-F5344CB8AC3E}">
        <p14:creationId xmlns:p14="http://schemas.microsoft.com/office/powerpoint/2010/main" val="3364617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4A152-DA87-499F-BD73-268F86B2CA71}"/>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66E17D5E-FC3E-488A-B35B-4C182F86EE6D}"/>
              </a:ext>
            </a:extLst>
          </p:cNvPr>
          <p:cNvSpPr>
            <a:spLocks noGrp="1"/>
          </p:cNvSpPr>
          <p:nvPr>
            <p:ph idx="1"/>
          </p:nvPr>
        </p:nvSpPr>
        <p:spPr/>
        <p:txBody>
          <a:bodyPr>
            <a:normAutofit fontScale="85000" lnSpcReduction="20000"/>
          </a:bodyPr>
          <a:lstStyle/>
          <a:p>
            <a:pPr marL="0" lvl="0" indent="0" algn="just">
              <a:buNone/>
            </a:pPr>
            <a:r>
              <a:rPr lang="en-US" dirty="0"/>
              <a:t>A collection of data examples that contain features important to solving the problem. Usually a data set is divided into training and testing sets.</a:t>
            </a:r>
            <a:endParaRPr lang="en-US" sz="2000" dirty="0"/>
          </a:p>
          <a:p>
            <a:endParaRPr lang="en-US" sz="2000" dirty="0"/>
          </a:p>
          <a:p>
            <a:pPr lvl="1"/>
            <a:r>
              <a:rPr lang="en-US" b="1" dirty="0"/>
              <a:t>MNIST dataset</a:t>
            </a:r>
            <a:r>
              <a:rPr lang="en-US" dirty="0"/>
              <a:t>: Consists of 60,000 training images and 10,000 testing images. Its goal is to correctly classify the handwritten digits 0−9</a:t>
            </a:r>
            <a:endParaRPr lang="en-US" sz="1800" dirty="0"/>
          </a:p>
          <a:p>
            <a:pPr lvl="1"/>
            <a:r>
              <a:rPr lang="en-US" b="1" dirty="0"/>
              <a:t>CIFAR-10 dataset</a:t>
            </a:r>
            <a:r>
              <a:rPr lang="en-US" dirty="0"/>
              <a:t>: Consists of 60,000 images related to 10 different objects’ classes (airplanes, automobiles, birds, cats, deer, dogs, frogs, horses, ships, and trucks)</a:t>
            </a:r>
            <a:endParaRPr lang="en-US" sz="1800" dirty="0"/>
          </a:p>
          <a:p>
            <a:pPr lvl="1"/>
            <a:r>
              <a:rPr lang="en-US" b="1" dirty="0"/>
              <a:t>Flowers-17 datasets</a:t>
            </a:r>
            <a:r>
              <a:rPr lang="en-US" dirty="0"/>
              <a:t>: It is a 17 category’s dataset with 80 images per class.</a:t>
            </a:r>
            <a:endParaRPr lang="en-US" sz="1800" dirty="0"/>
          </a:p>
          <a:p>
            <a:pPr lvl="1"/>
            <a:r>
              <a:rPr lang="en-US" b="1" dirty="0"/>
              <a:t>ImageNet:</a:t>
            </a:r>
            <a:r>
              <a:rPr lang="en-US" dirty="0"/>
              <a:t> Consists of 1.2 million images for training, 50,000 for validation, and 100,000 for testing. It provide 1,000 image categories.</a:t>
            </a:r>
            <a:endParaRPr lang="en-US" sz="1800" dirty="0"/>
          </a:p>
          <a:p>
            <a:endParaRPr lang="en-US" dirty="0"/>
          </a:p>
          <a:p>
            <a:endParaRPr lang="en-US" dirty="0"/>
          </a:p>
        </p:txBody>
      </p:sp>
    </p:spTree>
    <p:extLst>
      <p:ext uri="{BB962C8B-B14F-4D97-AF65-F5344CB8AC3E}">
        <p14:creationId xmlns:p14="http://schemas.microsoft.com/office/powerpoint/2010/main" val="4010291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928E-47CA-4BFC-9C49-11E9FA282CE5}"/>
              </a:ext>
            </a:extLst>
          </p:cNvPr>
          <p:cNvSpPr>
            <a:spLocks noGrp="1"/>
          </p:cNvSpPr>
          <p:nvPr>
            <p:ph type="title"/>
          </p:nvPr>
        </p:nvSpPr>
        <p:spPr/>
        <p:txBody>
          <a:bodyPr/>
          <a:lstStyle/>
          <a:p>
            <a:r>
              <a:rPr lang="en-US" dirty="0"/>
              <a:t>Features	</a:t>
            </a:r>
          </a:p>
        </p:txBody>
      </p:sp>
      <p:sp>
        <p:nvSpPr>
          <p:cNvPr id="3" name="Content Placeholder 2">
            <a:extLst>
              <a:ext uri="{FF2B5EF4-FFF2-40B4-BE49-F238E27FC236}">
                <a16:creationId xmlns:a16="http://schemas.microsoft.com/office/drawing/2014/main" id="{8CAA7B1D-3BA7-48B7-BC51-B75A187EB738}"/>
              </a:ext>
            </a:extLst>
          </p:cNvPr>
          <p:cNvSpPr>
            <a:spLocks noGrp="1"/>
          </p:cNvSpPr>
          <p:nvPr>
            <p:ph idx="1"/>
          </p:nvPr>
        </p:nvSpPr>
        <p:spPr/>
        <p:txBody>
          <a:bodyPr>
            <a:normAutofit lnSpcReduction="10000"/>
          </a:bodyPr>
          <a:lstStyle/>
          <a:p>
            <a:pPr marL="0" indent="0" algn="just">
              <a:buNone/>
            </a:pPr>
            <a:r>
              <a:rPr lang="en-US" dirty="0"/>
              <a:t>Important pieces of data that help us understand a problem. These are fed in to a Machine Learning algorithm for training the model.</a:t>
            </a:r>
          </a:p>
          <a:p>
            <a:pPr algn="just"/>
            <a:endParaRPr lang="en-US" dirty="0"/>
          </a:p>
          <a:p>
            <a:pPr lvl="1"/>
            <a:r>
              <a:rPr lang="en-US" dirty="0"/>
              <a:t>For Example:</a:t>
            </a:r>
            <a:endParaRPr lang="en-US" sz="1800" dirty="0"/>
          </a:p>
          <a:p>
            <a:pPr lvl="2"/>
            <a:r>
              <a:rPr lang="en-US" dirty="0"/>
              <a:t>In image base datasets, features may be straight line, curve, and corner extracted from pixel values/intensities.</a:t>
            </a:r>
          </a:p>
          <a:p>
            <a:pPr lvl="2"/>
            <a:r>
              <a:rPr lang="en-US" dirty="0" err="1"/>
              <a:t>Sepal_length,sepal_wdth</a:t>
            </a:r>
            <a:r>
              <a:rPr lang="en-US" dirty="0"/>
              <a:t>, </a:t>
            </a:r>
            <a:r>
              <a:rPr lang="en-US" dirty="0" err="1"/>
              <a:t>petal_length</a:t>
            </a:r>
            <a:r>
              <a:rPr lang="en-US" dirty="0"/>
              <a:t> and </a:t>
            </a:r>
            <a:r>
              <a:rPr lang="en-US" dirty="0" err="1"/>
              <a:t>petal_width</a:t>
            </a:r>
            <a:r>
              <a:rPr lang="en-US" dirty="0"/>
              <a:t> are the features of IRIS flower </a:t>
            </a:r>
            <a:r>
              <a:rPr lang="en-US" dirty="0" err="1"/>
              <a:t>dateset</a:t>
            </a:r>
            <a:r>
              <a:rPr lang="en-US" dirty="0"/>
              <a:t> available at </a:t>
            </a:r>
            <a:r>
              <a:rPr lang="en-US" u="sng" dirty="0">
                <a:hlinkClick r:id="rId2"/>
              </a:rPr>
              <a:t>www.kaggle.com</a:t>
            </a:r>
            <a:r>
              <a:rPr lang="en-US" dirty="0"/>
              <a:t> </a:t>
            </a:r>
          </a:p>
          <a:p>
            <a:pPr marL="548640" lvl="2" indent="0">
              <a:buNone/>
            </a:pPr>
            <a:endParaRPr lang="en-US" dirty="0"/>
          </a:p>
          <a:p>
            <a:pPr algn="just"/>
            <a:endParaRPr lang="en-US" dirty="0"/>
          </a:p>
          <a:p>
            <a:endParaRPr lang="en-US" dirty="0"/>
          </a:p>
        </p:txBody>
      </p:sp>
    </p:spTree>
    <p:extLst>
      <p:ext uri="{BB962C8B-B14F-4D97-AF65-F5344CB8AC3E}">
        <p14:creationId xmlns:p14="http://schemas.microsoft.com/office/powerpoint/2010/main" val="3486466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615C7-B6A8-497B-B990-8E3904ABE94C}"/>
              </a:ext>
            </a:extLst>
          </p:cNvPr>
          <p:cNvSpPr>
            <a:spLocks noGrp="1"/>
          </p:cNvSpPr>
          <p:nvPr>
            <p:ph type="title"/>
          </p:nvPr>
        </p:nvSpPr>
        <p:spPr/>
        <p:txBody>
          <a:bodyPr/>
          <a:lstStyle/>
          <a:p>
            <a:r>
              <a:rPr lang="en-US" dirty="0"/>
              <a:t>Features</a:t>
            </a:r>
          </a:p>
        </p:txBody>
      </p:sp>
      <p:pic>
        <p:nvPicPr>
          <p:cNvPr id="4" name="Content Placeholder 3">
            <a:extLst>
              <a:ext uri="{FF2B5EF4-FFF2-40B4-BE49-F238E27FC236}">
                <a16:creationId xmlns:a16="http://schemas.microsoft.com/office/drawing/2014/main" id="{69DE3186-AEB6-4867-9A6D-EDDAF69DD18B}"/>
              </a:ext>
            </a:extLst>
          </p:cNvPr>
          <p:cNvPicPr>
            <a:picLocks noGrp="1" noChangeAspect="1"/>
          </p:cNvPicPr>
          <p:nvPr>
            <p:ph idx="1"/>
          </p:nvPr>
        </p:nvPicPr>
        <p:blipFill>
          <a:blip r:embed="rId2"/>
          <a:stretch>
            <a:fillRect/>
          </a:stretch>
        </p:blipFill>
        <p:spPr>
          <a:xfrm>
            <a:off x="2114967" y="2640958"/>
            <a:ext cx="3981033" cy="3084843"/>
          </a:xfrm>
          <a:prstGeom prst="rect">
            <a:avLst/>
          </a:prstGeom>
        </p:spPr>
      </p:pic>
      <p:pic>
        <p:nvPicPr>
          <p:cNvPr id="5" name="Picture 4">
            <a:extLst>
              <a:ext uri="{FF2B5EF4-FFF2-40B4-BE49-F238E27FC236}">
                <a16:creationId xmlns:a16="http://schemas.microsoft.com/office/drawing/2014/main" id="{327C8501-F76E-4C64-B45E-1A014F0EDB2F}"/>
              </a:ext>
            </a:extLst>
          </p:cNvPr>
          <p:cNvPicPr>
            <a:picLocks noChangeAspect="1"/>
          </p:cNvPicPr>
          <p:nvPr/>
        </p:nvPicPr>
        <p:blipFill>
          <a:blip r:embed="rId3"/>
          <a:stretch>
            <a:fillRect/>
          </a:stretch>
        </p:blipFill>
        <p:spPr>
          <a:xfrm>
            <a:off x="6696456" y="3116579"/>
            <a:ext cx="1981200" cy="2133600"/>
          </a:xfrm>
          <a:prstGeom prst="rect">
            <a:avLst/>
          </a:prstGeom>
        </p:spPr>
      </p:pic>
      <p:sp>
        <p:nvSpPr>
          <p:cNvPr id="6" name="TextBox 5">
            <a:extLst>
              <a:ext uri="{FF2B5EF4-FFF2-40B4-BE49-F238E27FC236}">
                <a16:creationId xmlns:a16="http://schemas.microsoft.com/office/drawing/2014/main" id="{E35D0DD8-85B6-4C41-9416-31DF99FC054C}"/>
              </a:ext>
            </a:extLst>
          </p:cNvPr>
          <p:cNvSpPr txBox="1"/>
          <p:nvPr/>
        </p:nvSpPr>
        <p:spPr>
          <a:xfrm>
            <a:off x="3598067" y="5849034"/>
            <a:ext cx="5791200" cy="646331"/>
          </a:xfrm>
          <a:prstGeom prst="rect">
            <a:avLst/>
          </a:prstGeom>
          <a:noFill/>
        </p:spPr>
        <p:txBody>
          <a:bodyPr wrap="square" rtlCol="0">
            <a:spAutoFit/>
          </a:bodyPr>
          <a:lstStyle/>
          <a:p>
            <a:r>
              <a:rPr lang="en-US" i="1" dirty="0"/>
              <a:t>IRIS flower </a:t>
            </a:r>
            <a:r>
              <a:rPr lang="en-US" i="1" dirty="0" err="1"/>
              <a:t>dateset</a:t>
            </a:r>
            <a:r>
              <a:rPr lang="en-US" i="1" dirty="0"/>
              <a:t> available at </a:t>
            </a:r>
            <a:r>
              <a:rPr lang="en-US" i="1" u="sng" dirty="0">
                <a:hlinkClick r:id="rId4"/>
              </a:rPr>
              <a:t>www.kaggle.com</a:t>
            </a:r>
            <a:r>
              <a:rPr lang="en-US" i="1" dirty="0"/>
              <a:t> </a:t>
            </a:r>
          </a:p>
          <a:p>
            <a:endParaRPr lang="en-US" dirty="0"/>
          </a:p>
        </p:txBody>
      </p:sp>
    </p:spTree>
    <p:extLst>
      <p:ext uri="{BB962C8B-B14F-4D97-AF65-F5344CB8AC3E}">
        <p14:creationId xmlns:p14="http://schemas.microsoft.com/office/powerpoint/2010/main" val="2475158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2443A-6FCE-49BE-AFD1-9D2CC92E3736}"/>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E27C9C57-28E2-44B7-B37B-9C7ABEC9B4B9}"/>
              </a:ext>
            </a:extLst>
          </p:cNvPr>
          <p:cNvSpPr>
            <a:spLocks noGrp="1"/>
          </p:cNvSpPr>
          <p:nvPr>
            <p:ph idx="1"/>
          </p:nvPr>
        </p:nvSpPr>
        <p:spPr>
          <a:xfrm>
            <a:off x="1484310" y="2099023"/>
            <a:ext cx="10018713" cy="3124201"/>
          </a:xfrm>
        </p:spPr>
        <p:txBody>
          <a:bodyPr/>
          <a:lstStyle/>
          <a:p>
            <a:pPr marL="0" lvl="0" indent="0" algn="just">
              <a:buNone/>
            </a:pPr>
            <a:r>
              <a:rPr lang="en-US" sz="2000" dirty="0"/>
              <a:t>The representation (internal model) of a phenomenon that a Machine Learning algorithm has learnt. It learns this from the data it is shown during training. The model is the output you get after training an algorithm. </a:t>
            </a:r>
            <a:endParaRPr lang="en-US" sz="1800" dirty="0"/>
          </a:p>
          <a:p>
            <a:pPr lvl="1"/>
            <a:r>
              <a:rPr lang="en-US" dirty="0"/>
              <a:t>For example, a neural network is the example of the model to be trained on train set and produce outputs</a:t>
            </a:r>
            <a:endParaRPr lang="en-US" sz="1800" dirty="0"/>
          </a:p>
          <a:p>
            <a:endParaRPr lang="en-US" dirty="0"/>
          </a:p>
        </p:txBody>
      </p:sp>
      <p:pic>
        <p:nvPicPr>
          <p:cNvPr id="1028" name="Picture 4" descr="Artificial neural network - Wikipedia">
            <a:extLst>
              <a:ext uri="{FF2B5EF4-FFF2-40B4-BE49-F238E27FC236}">
                <a16:creationId xmlns:a16="http://schemas.microsoft.com/office/drawing/2014/main" id="{9A298AFB-95F9-4F53-9526-EEBCCEE81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101" y="4306290"/>
            <a:ext cx="1941798" cy="2330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992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01585-008E-4914-A19C-4244F27DECE0}"/>
              </a:ext>
            </a:extLst>
          </p:cNvPr>
          <p:cNvSpPr>
            <a:spLocks noGrp="1"/>
          </p:cNvSpPr>
          <p:nvPr>
            <p:ph type="title"/>
          </p:nvPr>
        </p:nvSpPr>
        <p:spPr>
          <a:xfrm>
            <a:off x="1484311" y="393192"/>
            <a:ext cx="10018713" cy="1752599"/>
          </a:xfrm>
        </p:spPr>
        <p:txBody>
          <a:bodyPr/>
          <a:lstStyle/>
          <a:p>
            <a:r>
              <a:rPr lang="en-US" dirty="0"/>
              <a:t>Process of ML</a:t>
            </a:r>
          </a:p>
        </p:txBody>
      </p:sp>
      <p:sp>
        <p:nvSpPr>
          <p:cNvPr id="3" name="Content Placeholder 2">
            <a:extLst>
              <a:ext uri="{FF2B5EF4-FFF2-40B4-BE49-F238E27FC236}">
                <a16:creationId xmlns:a16="http://schemas.microsoft.com/office/drawing/2014/main" id="{619DF2AC-FD53-4EA3-A8E7-809A331FF4E5}"/>
              </a:ext>
            </a:extLst>
          </p:cNvPr>
          <p:cNvSpPr>
            <a:spLocks noGrp="1"/>
          </p:cNvSpPr>
          <p:nvPr>
            <p:ph idx="1"/>
          </p:nvPr>
        </p:nvSpPr>
        <p:spPr>
          <a:xfrm>
            <a:off x="1484310" y="1981199"/>
            <a:ext cx="10018713" cy="3124201"/>
          </a:xfrm>
        </p:spPr>
        <p:txBody>
          <a:bodyPr>
            <a:normAutofit fontScale="92500" lnSpcReduction="10000"/>
          </a:bodyPr>
          <a:lstStyle/>
          <a:p>
            <a:pPr marL="457200" indent="-457200">
              <a:buFont typeface="+mj-lt"/>
              <a:buAutoNum type="arabicPeriod"/>
            </a:pPr>
            <a:r>
              <a:rPr lang="en-GB" b="1" dirty="0"/>
              <a:t>Data Collection</a:t>
            </a:r>
            <a:r>
              <a:rPr lang="en-GB" dirty="0"/>
              <a:t>: Collect the data that the algorithm will learn from.</a:t>
            </a:r>
          </a:p>
          <a:p>
            <a:pPr marL="457200" indent="-457200">
              <a:buFont typeface="+mj-lt"/>
              <a:buAutoNum type="arabicPeriod"/>
            </a:pPr>
            <a:r>
              <a:rPr lang="en-GB" b="1" dirty="0"/>
              <a:t>Data Preparation</a:t>
            </a:r>
            <a:r>
              <a:rPr lang="en-GB" dirty="0"/>
              <a:t>: Format and engineer the data into the optimal format, extracting important features and performing dimensionality reduction.</a:t>
            </a:r>
          </a:p>
          <a:p>
            <a:pPr marL="457200" indent="-457200">
              <a:buFont typeface="+mj-lt"/>
              <a:buAutoNum type="arabicPeriod"/>
            </a:pPr>
            <a:r>
              <a:rPr lang="en-GB" b="1" dirty="0"/>
              <a:t>Training</a:t>
            </a:r>
            <a:r>
              <a:rPr lang="en-GB" dirty="0"/>
              <a:t>: Also known as the fitting stage, this is where the Machine Learning algorithm actually learns by showing it the data that has been collected and prepared.</a:t>
            </a:r>
          </a:p>
          <a:p>
            <a:pPr marL="457200" indent="-457200">
              <a:buFont typeface="+mj-lt"/>
              <a:buAutoNum type="arabicPeriod"/>
            </a:pPr>
            <a:r>
              <a:rPr lang="en-GB" b="1" dirty="0"/>
              <a:t>Evaluation</a:t>
            </a:r>
            <a:r>
              <a:rPr lang="en-GB" dirty="0"/>
              <a:t>: Test the model to see how well it performs.</a:t>
            </a:r>
          </a:p>
          <a:p>
            <a:pPr marL="457200" indent="-457200">
              <a:buFont typeface="+mj-lt"/>
              <a:buAutoNum type="arabicPeriod"/>
            </a:pPr>
            <a:r>
              <a:rPr lang="en-GB" b="1" dirty="0"/>
              <a:t>Tuning</a:t>
            </a:r>
            <a:r>
              <a:rPr lang="en-GB" dirty="0"/>
              <a:t>: Fine tune the model to maximise it’s performance.</a:t>
            </a:r>
            <a:endParaRPr lang="en-US" dirty="0"/>
          </a:p>
        </p:txBody>
      </p:sp>
      <p:pic>
        <p:nvPicPr>
          <p:cNvPr id="5" name="Picture 4">
            <a:extLst>
              <a:ext uri="{FF2B5EF4-FFF2-40B4-BE49-F238E27FC236}">
                <a16:creationId xmlns:a16="http://schemas.microsoft.com/office/drawing/2014/main" id="{ECE1078D-DEF0-4B9E-A065-3BACFCEF64ED}"/>
              </a:ext>
            </a:extLst>
          </p:cNvPr>
          <p:cNvPicPr>
            <a:picLocks noChangeAspect="1"/>
          </p:cNvPicPr>
          <p:nvPr/>
        </p:nvPicPr>
        <p:blipFill>
          <a:blip r:embed="rId2"/>
          <a:stretch>
            <a:fillRect/>
          </a:stretch>
        </p:blipFill>
        <p:spPr>
          <a:xfrm>
            <a:off x="3081528" y="5105400"/>
            <a:ext cx="7077455" cy="1752600"/>
          </a:xfrm>
          <a:prstGeom prst="rect">
            <a:avLst/>
          </a:prstGeom>
        </p:spPr>
      </p:pic>
    </p:spTree>
    <p:extLst>
      <p:ext uri="{BB962C8B-B14F-4D97-AF65-F5344CB8AC3E}">
        <p14:creationId xmlns:p14="http://schemas.microsoft.com/office/powerpoint/2010/main" val="507618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96CFFA-133D-40C0-933D-188FF6321212}"/>
              </a:ext>
            </a:extLst>
          </p:cNvPr>
          <p:cNvPicPr>
            <a:picLocks noChangeAspect="1"/>
          </p:cNvPicPr>
          <p:nvPr/>
        </p:nvPicPr>
        <p:blipFill>
          <a:blip r:embed="rId2"/>
          <a:stretch>
            <a:fillRect/>
          </a:stretch>
        </p:blipFill>
        <p:spPr>
          <a:xfrm>
            <a:off x="1981200" y="1638300"/>
            <a:ext cx="8229600" cy="3581400"/>
          </a:xfrm>
          <a:prstGeom prst="rect">
            <a:avLst/>
          </a:prstGeom>
        </p:spPr>
      </p:pic>
    </p:spTree>
    <p:extLst>
      <p:ext uri="{BB962C8B-B14F-4D97-AF65-F5344CB8AC3E}">
        <p14:creationId xmlns:p14="http://schemas.microsoft.com/office/powerpoint/2010/main" val="2443088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13DDC-A264-4D3F-877C-CF60F78C84F5}"/>
              </a:ext>
            </a:extLst>
          </p:cNvPr>
          <p:cNvSpPr>
            <a:spLocks noGrp="1"/>
          </p:cNvSpPr>
          <p:nvPr>
            <p:ph type="title"/>
          </p:nvPr>
        </p:nvSpPr>
        <p:spPr/>
        <p:txBody>
          <a:bodyPr/>
          <a:lstStyle/>
          <a:p>
            <a:r>
              <a:rPr lang="en-US" dirty="0"/>
              <a:t>Categories of Machine Learning</a:t>
            </a:r>
          </a:p>
        </p:txBody>
      </p:sp>
      <p:sp>
        <p:nvSpPr>
          <p:cNvPr id="3" name="Content Placeholder 2">
            <a:extLst>
              <a:ext uri="{FF2B5EF4-FFF2-40B4-BE49-F238E27FC236}">
                <a16:creationId xmlns:a16="http://schemas.microsoft.com/office/drawing/2014/main" id="{8C0B47BA-0DA2-4275-832E-4CA28CD8C712}"/>
              </a:ext>
            </a:extLst>
          </p:cNvPr>
          <p:cNvSpPr>
            <a:spLocks noGrp="1"/>
          </p:cNvSpPr>
          <p:nvPr>
            <p:ph idx="1"/>
          </p:nvPr>
        </p:nvSpPr>
        <p:spPr/>
        <p:txBody>
          <a:bodyPr/>
          <a:lstStyle/>
          <a:p>
            <a:r>
              <a:rPr lang="en-GB" dirty="0"/>
              <a:t>Machine learning algorithms are often categorized as follows:</a:t>
            </a:r>
          </a:p>
          <a:p>
            <a:pPr lvl="1"/>
            <a:r>
              <a:rPr lang="en-GB" dirty="0"/>
              <a:t>Supervised Learning</a:t>
            </a:r>
          </a:p>
          <a:p>
            <a:pPr lvl="1"/>
            <a:r>
              <a:rPr lang="en-GB" dirty="0"/>
              <a:t>Unsupervised Learning</a:t>
            </a:r>
          </a:p>
          <a:p>
            <a:pPr lvl="1"/>
            <a:r>
              <a:rPr lang="en-GB" dirty="0"/>
              <a:t>Reinforcement Learning</a:t>
            </a:r>
          </a:p>
          <a:p>
            <a:pPr lvl="1"/>
            <a:r>
              <a:rPr lang="en-GB" dirty="0"/>
              <a:t>Sometimes Semi-supervised also</a:t>
            </a:r>
            <a:endParaRPr lang="en-US" dirty="0"/>
          </a:p>
        </p:txBody>
      </p:sp>
      <p:pic>
        <p:nvPicPr>
          <p:cNvPr id="4" name="Picture 3">
            <a:extLst>
              <a:ext uri="{FF2B5EF4-FFF2-40B4-BE49-F238E27FC236}">
                <a16:creationId xmlns:a16="http://schemas.microsoft.com/office/drawing/2014/main" id="{CD9FF6AF-F198-42DF-9EEF-81ADB52C8756}"/>
              </a:ext>
            </a:extLst>
          </p:cNvPr>
          <p:cNvPicPr>
            <a:picLocks noChangeAspect="1"/>
          </p:cNvPicPr>
          <p:nvPr/>
        </p:nvPicPr>
        <p:blipFill>
          <a:blip r:embed="rId2"/>
          <a:stretch>
            <a:fillRect/>
          </a:stretch>
        </p:blipFill>
        <p:spPr>
          <a:xfrm>
            <a:off x="6493666" y="4229099"/>
            <a:ext cx="4795457" cy="2054385"/>
          </a:xfrm>
          <a:prstGeom prst="rect">
            <a:avLst/>
          </a:prstGeom>
        </p:spPr>
      </p:pic>
    </p:spTree>
    <p:extLst>
      <p:ext uri="{BB962C8B-B14F-4D97-AF65-F5344CB8AC3E}">
        <p14:creationId xmlns:p14="http://schemas.microsoft.com/office/powerpoint/2010/main" val="2399658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DE770-4471-4C61-B24A-3AD51EB36C6F}"/>
              </a:ext>
            </a:extLst>
          </p:cNvPr>
          <p:cNvSpPr>
            <a:spLocks noGrp="1"/>
          </p:cNvSpPr>
          <p:nvPr>
            <p:ph type="title"/>
          </p:nvPr>
        </p:nvSpPr>
        <p:spPr/>
        <p:txBody>
          <a:bodyPr/>
          <a:lstStyle/>
          <a:p>
            <a:r>
              <a:rPr lang="en-GB" dirty="0"/>
              <a:t>Supervised Learning</a:t>
            </a:r>
            <a:endParaRPr lang="en-US" dirty="0"/>
          </a:p>
        </p:txBody>
      </p:sp>
      <p:sp>
        <p:nvSpPr>
          <p:cNvPr id="3" name="Content Placeholder 2">
            <a:extLst>
              <a:ext uri="{FF2B5EF4-FFF2-40B4-BE49-F238E27FC236}">
                <a16:creationId xmlns:a16="http://schemas.microsoft.com/office/drawing/2014/main" id="{EA09302D-823B-45CC-8518-945DA32A27E4}"/>
              </a:ext>
            </a:extLst>
          </p:cNvPr>
          <p:cNvSpPr>
            <a:spLocks noGrp="1"/>
          </p:cNvSpPr>
          <p:nvPr>
            <p:ph idx="1"/>
          </p:nvPr>
        </p:nvSpPr>
        <p:spPr/>
        <p:txBody>
          <a:bodyPr>
            <a:normAutofit lnSpcReduction="10000"/>
          </a:bodyPr>
          <a:lstStyle/>
          <a:p>
            <a:r>
              <a:rPr lang="en-GB" dirty="0"/>
              <a:t>In supervised learning, the goal is to learn the </a:t>
            </a:r>
            <a:r>
              <a:rPr lang="en-GB" b="1" dirty="0"/>
              <a:t>mapping </a:t>
            </a:r>
            <a:r>
              <a:rPr lang="en-GB" dirty="0"/>
              <a:t>(the </a:t>
            </a:r>
            <a:r>
              <a:rPr lang="en-GB" b="1" dirty="0"/>
              <a:t>rules</a:t>
            </a:r>
            <a:r>
              <a:rPr lang="en-GB" dirty="0"/>
              <a:t>) between a set of </a:t>
            </a:r>
            <a:r>
              <a:rPr lang="en-GB" b="1" dirty="0"/>
              <a:t>inputs </a:t>
            </a:r>
            <a:r>
              <a:rPr lang="en-GB" dirty="0"/>
              <a:t>and </a:t>
            </a:r>
            <a:r>
              <a:rPr lang="en-GB" b="1" dirty="0"/>
              <a:t>outputs.</a:t>
            </a:r>
            <a:endParaRPr lang="en-GB" dirty="0"/>
          </a:p>
          <a:p>
            <a:r>
              <a:rPr lang="en-GB" b="1" dirty="0"/>
              <a:t>For example</a:t>
            </a:r>
            <a:r>
              <a:rPr lang="en-GB" dirty="0"/>
              <a:t>, the inputs could be the weather forecast, and the outputs would be the visitors to the beach. </a:t>
            </a:r>
          </a:p>
          <a:p>
            <a:r>
              <a:rPr lang="en-GB" dirty="0"/>
              <a:t>The goal in supervised learning would be to </a:t>
            </a:r>
            <a:r>
              <a:rPr lang="en-GB" b="1" dirty="0"/>
              <a:t>learn the mapping that describes the relationship</a:t>
            </a:r>
            <a:r>
              <a:rPr lang="en-GB" dirty="0"/>
              <a:t> between temperature and number of beach visitors.</a:t>
            </a:r>
            <a:br>
              <a:rPr lang="en-GB" dirty="0"/>
            </a:br>
            <a:endParaRPr lang="en-US" dirty="0"/>
          </a:p>
        </p:txBody>
      </p:sp>
      <p:pic>
        <p:nvPicPr>
          <p:cNvPr id="4" name="Picture 3">
            <a:extLst>
              <a:ext uri="{FF2B5EF4-FFF2-40B4-BE49-F238E27FC236}">
                <a16:creationId xmlns:a16="http://schemas.microsoft.com/office/drawing/2014/main" id="{9735B418-A502-48AA-B68F-E35430818F10}"/>
              </a:ext>
            </a:extLst>
          </p:cNvPr>
          <p:cNvPicPr>
            <a:picLocks noChangeAspect="1"/>
          </p:cNvPicPr>
          <p:nvPr/>
        </p:nvPicPr>
        <p:blipFill>
          <a:blip r:embed="rId2"/>
          <a:stretch>
            <a:fillRect/>
          </a:stretch>
        </p:blipFill>
        <p:spPr>
          <a:xfrm>
            <a:off x="9039199" y="964215"/>
            <a:ext cx="2463824" cy="1195768"/>
          </a:xfrm>
          <a:prstGeom prst="rect">
            <a:avLst/>
          </a:prstGeom>
        </p:spPr>
      </p:pic>
    </p:spTree>
    <p:extLst>
      <p:ext uri="{BB962C8B-B14F-4D97-AF65-F5344CB8AC3E}">
        <p14:creationId xmlns:p14="http://schemas.microsoft.com/office/powerpoint/2010/main" val="3608862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mi-Supervised Machine Learning | DataRobot AI Wiki">
            <a:extLst>
              <a:ext uri="{FF2B5EF4-FFF2-40B4-BE49-F238E27FC236}">
                <a16:creationId xmlns:a16="http://schemas.microsoft.com/office/drawing/2014/main" id="{25163BC2-C7DA-4F21-9C53-FA708F15C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4808" y="0"/>
            <a:ext cx="6882384" cy="431596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hat is machine learning? Part 1 · reejosamuel/machine-learning ...">
            <a:extLst>
              <a:ext uri="{FF2B5EF4-FFF2-40B4-BE49-F238E27FC236}">
                <a16:creationId xmlns:a16="http://schemas.microsoft.com/office/drawing/2014/main" id="{AABDF019-72C3-4286-8880-E9DCDA00D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324" y="4315968"/>
            <a:ext cx="4721352" cy="2441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21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07D6-467F-4295-97D8-F15E5A80EA6E}"/>
              </a:ext>
            </a:extLst>
          </p:cNvPr>
          <p:cNvSpPr>
            <a:spLocks noGrp="1"/>
          </p:cNvSpPr>
          <p:nvPr>
            <p:ph type="title"/>
          </p:nvPr>
        </p:nvSpPr>
        <p:spPr>
          <a:xfrm>
            <a:off x="1557463" y="1866138"/>
            <a:ext cx="10018713" cy="3125723"/>
          </a:xfrm>
        </p:spPr>
        <p:txBody>
          <a:bodyPr>
            <a:normAutofit/>
          </a:bodyPr>
          <a:lstStyle/>
          <a:p>
            <a:r>
              <a:rPr lang="en-GB" dirty="0"/>
              <a:t>“Learning is any process by which a system improves performance from experience.” - Herbert Simon</a:t>
            </a:r>
            <a:endParaRPr lang="en-US" dirty="0"/>
          </a:p>
        </p:txBody>
      </p:sp>
    </p:spTree>
    <p:extLst>
      <p:ext uri="{BB962C8B-B14F-4D97-AF65-F5344CB8AC3E}">
        <p14:creationId xmlns:p14="http://schemas.microsoft.com/office/powerpoint/2010/main" val="248108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B0130-6AD9-462E-8D62-55444D3B9789}"/>
              </a:ext>
            </a:extLst>
          </p:cNvPr>
          <p:cNvSpPr>
            <a:spLocks noGrp="1"/>
          </p:cNvSpPr>
          <p:nvPr>
            <p:ph type="title"/>
          </p:nvPr>
        </p:nvSpPr>
        <p:spPr/>
        <p:txBody>
          <a:bodyPr/>
          <a:lstStyle/>
          <a:p>
            <a:r>
              <a:rPr lang="en-GB" dirty="0"/>
              <a:t>Unsupervised Learning</a:t>
            </a:r>
            <a:endParaRPr lang="en-US" dirty="0"/>
          </a:p>
        </p:txBody>
      </p:sp>
      <p:sp>
        <p:nvSpPr>
          <p:cNvPr id="3" name="Content Placeholder 2">
            <a:extLst>
              <a:ext uri="{FF2B5EF4-FFF2-40B4-BE49-F238E27FC236}">
                <a16:creationId xmlns:a16="http://schemas.microsoft.com/office/drawing/2014/main" id="{BB2D9FAF-BC3F-48C1-A133-9A400ACD3099}"/>
              </a:ext>
            </a:extLst>
          </p:cNvPr>
          <p:cNvSpPr>
            <a:spLocks noGrp="1"/>
          </p:cNvSpPr>
          <p:nvPr>
            <p:ph idx="1"/>
          </p:nvPr>
        </p:nvSpPr>
        <p:spPr>
          <a:xfrm>
            <a:off x="1484310" y="2666999"/>
            <a:ext cx="10018713" cy="3605785"/>
          </a:xfrm>
        </p:spPr>
        <p:txBody>
          <a:bodyPr>
            <a:normAutofit fontScale="92500" lnSpcReduction="10000"/>
          </a:bodyPr>
          <a:lstStyle/>
          <a:p>
            <a:r>
              <a:rPr lang="en-GB" dirty="0"/>
              <a:t>In unsupervised learning, </a:t>
            </a:r>
            <a:r>
              <a:rPr lang="en-GB" b="1" dirty="0"/>
              <a:t>only input data </a:t>
            </a:r>
            <a:r>
              <a:rPr lang="en-GB" dirty="0"/>
              <a:t>is provided in the examples. </a:t>
            </a:r>
          </a:p>
          <a:p>
            <a:r>
              <a:rPr lang="en-GB" dirty="0"/>
              <a:t>There are no labelled example outputs to aim for.</a:t>
            </a:r>
          </a:p>
          <a:p>
            <a:r>
              <a:rPr lang="en-GB" dirty="0"/>
              <a:t>But it is still possible to find many interesting and complex patterns hidden within data without any labels.</a:t>
            </a:r>
          </a:p>
          <a:p>
            <a:r>
              <a:rPr lang="en-GB" b="1" dirty="0"/>
              <a:t>For example, </a:t>
            </a:r>
            <a:r>
              <a:rPr lang="en-GB" dirty="0"/>
              <a:t>unsupervised learning in real life would be sorting different colour coins into separate piles. </a:t>
            </a:r>
          </a:p>
          <a:p>
            <a:r>
              <a:rPr lang="en-GB" dirty="0"/>
              <a:t>Nobody taught you how to separate them, but by just looking at their features such as colour, you can see which colour coins are </a:t>
            </a:r>
            <a:r>
              <a:rPr lang="en-GB" b="1" dirty="0"/>
              <a:t>associated </a:t>
            </a:r>
            <a:r>
              <a:rPr lang="en-GB" dirty="0"/>
              <a:t>and </a:t>
            </a:r>
            <a:r>
              <a:rPr lang="en-GB" b="1" dirty="0"/>
              <a:t>cluster </a:t>
            </a:r>
            <a:r>
              <a:rPr lang="en-GB" dirty="0"/>
              <a:t>them into their correct groups.</a:t>
            </a:r>
          </a:p>
          <a:p>
            <a:endParaRPr lang="en-US" dirty="0"/>
          </a:p>
        </p:txBody>
      </p:sp>
      <p:pic>
        <p:nvPicPr>
          <p:cNvPr id="4" name="Picture 3">
            <a:extLst>
              <a:ext uri="{FF2B5EF4-FFF2-40B4-BE49-F238E27FC236}">
                <a16:creationId xmlns:a16="http://schemas.microsoft.com/office/drawing/2014/main" id="{31624699-4A0B-40F8-8C55-75DD1A53C817}"/>
              </a:ext>
            </a:extLst>
          </p:cNvPr>
          <p:cNvPicPr>
            <a:picLocks noChangeAspect="1"/>
          </p:cNvPicPr>
          <p:nvPr/>
        </p:nvPicPr>
        <p:blipFill>
          <a:blip r:embed="rId2"/>
          <a:stretch>
            <a:fillRect/>
          </a:stretch>
        </p:blipFill>
        <p:spPr>
          <a:xfrm>
            <a:off x="8979720" y="1002792"/>
            <a:ext cx="2523303" cy="1264920"/>
          </a:xfrm>
          <a:prstGeom prst="rect">
            <a:avLst/>
          </a:prstGeom>
        </p:spPr>
      </p:pic>
    </p:spTree>
    <p:extLst>
      <p:ext uri="{BB962C8B-B14F-4D97-AF65-F5344CB8AC3E}">
        <p14:creationId xmlns:p14="http://schemas.microsoft.com/office/powerpoint/2010/main" val="1165085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6A984F-A08F-4FC5-A54A-D72F0A1E1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362" y="2228850"/>
            <a:ext cx="7915275" cy="2400300"/>
          </a:xfrm>
          <a:prstGeom prst="rect">
            <a:avLst/>
          </a:prstGeom>
        </p:spPr>
      </p:pic>
    </p:spTree>
    <p:extLst>
      <p:ext uri="{BB962C8B-B14F-4D97-AF65-F5344CB8AC3E}">
        <p14:creationId xmlns:p14="http://schemas.microsoft.com/office/powerpoint/2010/main" val="113225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8F5A-E16A-4B26-B278-5F6446FC2BB8}"/>
              </a:ext>
            </a:extLst>
          </p:cNvPr>
          <p:cNvSpPr>
            <a:spLocks noGrp="1"/>
          </p:cNvSpPr>
          <p:nvPr>
            <p:ph type="title"/>
          </p:nvPr>
        </p:nvSpPr>
        <p:spPr/>
        <p:txBody>
          <a:bodyPr/>
          <a:lstStyle/>
          <a:p>
            <a:r>
              <a:rPr lang="en-GB" dirty="0"/>
              <a:t>Unsupervised Learning</a:t>
            </a:r>
            <a:endParaRPr lang="en-US" dirty="0"/>
          </a:p>
        </p:txBody>
      </p:sp>
      <p:sp>
        <p:nvSpPr>
          <p:cNvPr id="3" name="Content Placeholder 2">
            <a:extLst>
              <a:ext uri="{FF2B5EF4-FFF2-40B4-BE49-F238E27FC236}">
                <a16:creationId xmlns:a16="http://schemas.microsoft.com/office/drawing/2014/main" id="{A34694B8-50FF-442D-ABEF-126B56D07145}"/>
              </a:ext>
            </a:extLst>
          </p:cNvPr>
          <p:cNvSpPr>
            <a:spLocks noGrp="1"/>
          </p:cNvSpPr>
          <p:nvPr>
            <p:ph idx="1"/>
          </p:nvPr>
        </p:nvSpPr>
        <p:spPr>
          <a:xfrm>
            <a:off x="1484311" y="1611640"/>
            <a:ext cx="10018713" cy="3124201"/>
          </a:xfrm>
        </p:spPr>
        <p:txBody>
          <a:bodyPr/>
          <a:lstStyle/>
          <a:p>
            <a:r>
              <a:rPr lang="en-US" dirty="0"/>
              <a:t>Example:</a:t>
            </a:r>
          </a:p>
          <a:p>
            <a:pPr lvl="1"/>
            <a:r>
              <a:rPr lang="en-US" dirty="0"/>
              <a:t> Clustering of similar documents together</a:t>
            </a:r>
          </a:p>
          <a:p>
            <a:pPr lvl="1"/>
            <a:r>
              <a:rPr lang="en-US" dirty="0"/>
              <a:t> Grouping of input data by analyzing the patterns</a:t>
            </a:r>
          </a:p>
          <a:p>
            <a:endParaRPr lang="en-US" dirty="0"/>
          </a:p>
        </p:txBody>
      </p:sp>
      <p:pic>
        <p:nvPicPr>
          <p:cNvPr id="5" name="Picture 4">
            <a:extLst>
              <a:ext uri="{FF2B5EF4-FFF2-40B4-BE49-F238E27FC236}">
                <a16:creationId xmlns:a16="http://schemas.microsoft.com/office/drawing/2014/main" id="{0A410E25-BBC2-4E94-9A8A-3DD9F442E56B}"/>
              </a:ext>
            </a:extLst>
          </p:cNvPr>
          <p:cNvPicPr>
            <a:picLocks noChangeAspect="1"/>
          </p:cNvPicPr>
          <p:nvPr/>
        </p:nvPicPr>
        <p:blipFill>
          <a:blip r:embed="rId2"/>
          <a:stretch>
            <a:fillRect/>
          </a:stretch>
        </p:blipFill>
        <p:spPr>
          <a:xfrm>
            <a:off x="4172712" y="3741524"/>
            <a:ext cx="3846576" cy="2430676"/>
          </a:xfrm>
          <a:prstGeom prst="rect">
            <a:avLst/>
          </a:prstGeom>
        </p:spPr>
      </p:pic>
    </p:spTree>
    <p:extLst>
      <p:ext uri="{BB962C8B-B14F-4D97-AF65-F5344CB8AC3E}">
        <p14:creationId xmlns:p14="http://schemas.microsoft.com/office/powerpoint/2010/main" val="2560014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8133-BB43-4663-A17A-6B33AB63D0DB}"/>
              </a:ext>
            </a:extLst>
          </p:cNvPr>
          <p:cNvSpPr>
            <a:spLocks noGrp="1"/>
          </p:cNvSpPr>
          <p:nvPr>
            <p:ph type="title"/>
          </p:nvPr>
        </p:nvSpPr>
        <p:spPr/>
        <p:txBody>
          <a:bodyPr/>
          <a:lstStyle/>
          <a:p>
            <a:r>
              <a:rPr lang="en-US" b="1" dirty="0"/>
              <a:t>Reinforcement Learning</a:t>
            </a:r>
            <a:endParaRPr lang="en-US" dirty="0"/>
          </a:p>
        </p:txBody>
      </p:sp>
      <p:pic>
        <p:nvPicPr>
          <p:cNvPr id="4" name="Content Placeholder 3">
            <a:extLst>
              <a:ext uri="{FF2B5EF4-FFF2-40B4-BE49-F238E27FC236}">
                <a16:creationId xmlns:a16="http://schemas.microsoft.com/office/drawing/2014/main" id="{B95B1C9B-AA3A-46BC-8039-851F5D7CF528}"/>
              </a:ext>
            </a:extLst>
          </p:cNvPr>
          <p:cNvPicPr>
            <a:picLocks noGrp="1" noChangeAspect="1"/>
          </p:cNvPicPr>
          <p:nvPr>
            <p:ph idx="1"/>
          </p:nvPr>
        </p:nvPicPr>
        <p:blipFill>
          <a:blip r:embed="rId2"/>
          <a:stretch>
            <a:fillRect/>
          </a:stretch>
        </p:blipFill>
        <p:spPr>
          <a:xfrm>
            <a:off x="9298911" y="1008887"/>
            <a:ext cx="2204113" cy="1106424"/>
          </a:xfrm>
          <a:prstGeom prst="rect">
            <a:avLst/>
          </a:prstGeom>
        </p:spPr>
      </p:pic>
      <p:sp>
        <p:nvSpPr>
          <p:cNvPr id="5" name="Content Placeholder 2">
            <a:extLst>
              <a:ext uri="{FF2B5EF4-FFF2-40B4-BE49-F238E27FC236}">
                <a16:creationId xmlns:a16="http://schemas.microsoft.com/office/drawing/2014/main" id="{5FDBB23C-CEBE-4E2F-BC0E-F382DE333F27}"/>
              </a:ext>
            </a:extLst>
          </p:cNvPr>
          <p:cNvSpPr txBox="1">
            <a:spLocks/>
          </p:cNvSpPr>
          <p:nvPr/>
        </p:nvSpPr>
        <p:spPr>
          <a:xfrm>
            <a:off x="1484310" y="2666999"/>
            <a:ext cx="10018713" cy="3124201"/>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GB" dirty="0"/>
              <a:t>Another type of machine learning is Reinforcement learning. </a:t>
            </a:r>
          </a:p>
          <a:p>
            <a:r>
              <a:rPr lang="en-GB" dirty="0"/>
              <a:t>It is less common and much more complex, but it has generated incredible results. It doesn’t use labels as such, and instead uses rewards to learn.</a:t>
            </a:r>
          </a:p>
          <a:p>
            <a:r>
              <a:rPr lang="en-GB" dirty="0"/>
              <a:t>If you’re familiar with psychology, you’ll have heard of reinforcement learning.</a:t>
            </a:r>
          </a:p>
          <a:p>
            <a:r>
              <a:rPr lang="en-GB" dirty="0"/>
              <a:t> If not, you’ll already know the concept from how we learn in everyday life. </a:t>
            </a:r>
          </a:p>
          <a:p>
            <a:r>
              <a:rPr lang="en-GB" dirty="0"/>
              <a:t>In this approach, </a:t>
            </a:r>
            <a:r>
              <a:rPr lang="en-GB" b="1" dirty="0"/>
              <a:t>occasional positive and negative feedback</a:t>
            </a:r>
            <a:r>
              <a:rPr lang="en-GB" dirty="0"/>
              <a:t> is used to </a:t>
            </a:r>
            <a:r>
              <a:rPr lang="en-GB" b="1" dirty="0"/>
              <a:t>reinforce behaviours</a:t>
            </a:r>
            <a:r>
              <a:rPr lang="en-GB" dirty="0"/>
              <a:t>. </a:t>
            </a:r>
          </a:p>
          <a:p>
            <a:r>
              <a:rPr lang="en-GB" dirty="0"/>
              <a:t>Think of it like training a dog, good behaviours are rewarded with a treat and become more common. Bad behaviours are punished and become less common. This </a:t>
            </a:r>
            <a:r>
              <a:rPr lang="en-GB" b="1" dirty="0"/>
              <a:t>reward-motivated behaviour</a:t>
            </a:r>
            <a:r>
              <a:rPr lang="en-GB" dirty="0"/>
              <a:t> is key in reinforcement learning.</a:t>
            </a:r>
          </a:p>
          <a:p>
            <a:endParaRPr lang="en-US" dirty="0"/>
          </a:p>
        </p:txBody>
      </p:sp>
    </p:spTree>
    <p:extLst>
      <p:ext uri="{BB962C8B-B14F-4D97-AF65-F5344CB8AC3E}">
        <p14:creationId xmlns:p14="http://schemas.microsoft.com/office/powerpoint/2010/main" val="1531670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C1F2D-9F8C-43C5-8F9D-1C7676E28263}"/>
              </a:ext>
            </a:extLst>
          </p:cNvPr>
          <p:cNvSpPr>
            <a:spLocks noGrp="1"/>
          </p:cNvSpPr>
          <p:nvPr>
            <p:ph type="title"/>
          </p:nvPr>
        </p:nvSpPr>
        <p:spPr/>
        <p:txBody>
          <a:bodyPr/>
          <a:lstStyle/>
          <a:p>
            <a:r>
              <a:rPr lang="en-US" b="1" dirty="0"/>
              <a:t>Reinforcement Learning – Think </a:t>
            </a:r>
            <a:endParaRPr lang="en-US" dirty="0"/>
          </a:p>
        </p:txBody>
      </p:sp>
      <p:pic>
        <p:nvPicPr>
          <p:cNvPr id="4" name="Picture 3">
            <a:extLst>
              <a:ext uri="{FF2B5EF4-FFF2-40B4-BE49-F238E27FC236}">
                <a16:creationId xmlns:a16="http://schemas.microsoft.com/office/drawing/2014/main" id="{240D7AD8-31D8-4828-BA41-9F8ACD2B193D}"/>
              </a:ext>
            </a:extLst>
          </p:cNvPr>
          <p:cNvPicPr>
            <a:picLocks noChangeAspect="1"/>
          </p:cNvPicPr>
          <p:nvPr/>
        </p:nvPicPr>
        <p:blipFill>
          <a:blip r:embed="rId2"/>
          <a:stretch>
            <a:fillRect/>
          </a:stretch>
        </p:blipFill>
        <p:spPr>
          <a:xfrm>
            <a:off x="2060067" y="3295268"/>
            <a:ext cx="3971925" cy="1933575"/>
          </a:xfrm>
          <a:prstGeom prst="rect">
            <a:avLst/>
          </a:prstGeom>
        </p:spPr>
      </p:pic>
      <p:pic>
        <p:nvPicPr>
          <p:cNvPr id="5" name="Picture 4">
            <a:extLst>
              <a:ext uri="{FF2B5EF4-FFF2-40B4-BE49-F238E27FC236}">
                <a16:creationId xmlns:a16="http://schemas.microsoft.com/office/drawing/2014/main" id="{ABA689C0-1E22-41AF-A3C4-AD2E0EC08C31}"/>
              </a:ext>
            </a:extLst>
          </p:cNvPr>
          <p:cNvPicPr>
            <a:picLocks noChangeAspect="1"/>
          </p:cNvPicPr>
          <p:nvPr/>
        </p:nvPicPr>
        <p:blipFill>
          <a:blip r:embed="rId3"/>
          <a:stretch>
            <a:fillRect/>
          </a:stretch>
        </p:blipFill>
        <p:spPr>
          <a:xfrm>
            <a:off x="6927967" y="3295268"/>
            <a:ext cx="3688598" cy="1933574"/>
          </a:xfrm>
          <a:prstGeom prst="rect">
            <a:avLst/>
          </a:prstGeom>
        </p:spPr>
      </p:pic>
    </p:spTree>
    <p:extLst>
      <p:ext uri="{BB962C8B-B14F-4D97-AF65-F5344CB8AC3E}">
        <p14:creationId xmlns:p14="http://schemas.microsoft.com/office/powerpoint/2010/main" val="2545516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4261C-71B5-4CB1-A4B0-4E860BBEF9EB}"/>
              </a:ext>
            </a:extLst>
          </p:cNvPr>
          <p:cNvSpPr>
            <a:spLocks noGrp="1"/>
          </p:cNvSpPr>
          <p:nvPr>
            <p:ph type="title"/>
          </p:nvPr>
        </p:nvSpPr>
        <p:spPr/>
        <p:txBody>
          <a:bodyPr/>
          <a:lstStyle/>
          <a:p>
            <a:r>
              <a:rPr lang="en-US" b="1" dirty="0"/>
              <a:t>Reinforcement Learning – Think </a:t>
            </a:r>
            <a:endParaRPr lang="en-US" dirty="0"/>
          </a:p>
        </p:txBody>
      </p:sp>
      <p:sp>
        <p:nvSpPr>
          <p:cNvPr id="3" name="Content Placeholder 2">
            <a:extLst>
              <a:ext uri="{FF2B5EF4-FFF2-40B4-BE49-F238E27FC236}">
                <a16:creationId xmlns:a16="http://schemas.microsoft.com/office/drawing/2014/main" id="{1EF1B514-F61B-4FDF-84A6-B0F52FF1B5AE}"/>
              </a:ext>
            </a:extLst>
          </p:cNvPr>
          <p:cNvSpPr>
            <a:spLocks noGrp="1"/>
          </p:cNvSpPr>
          <p:nvPr>
            <p:ph idx="1"/>
          </p:nvPr>
        </p:nvSpPr>
        <p:spPr>
          <a:xfrm>
            <a:off x="1484310" y="2666999"/>
            <a:ext cx="10018713" cy="3678937"/>
          </a:xfrm>
        </p:spPr>
        <p:txBody>
          <a:bodyPr>
            <a:normAutofit fontScale="55000" lnSpcReduction="20000"/>
          </a:bodyPr>
          <a:lstStyle/>
          <a:p>
            <a:r>
              <a:rPr lang="en-GB" dirty="0"/>
              <a:t>This is very similar to how we as humans also learn. Throughout our lives, we receive positive and negative signals and constantly learn from them. The chemicals in our brain are one of many ways we get these signals. When something good happens, the neurons in our brains provide a hit of positive neurotransmitters such as dopamine which makes us feel good and we </a:t>
            </a:r>
            <a:r>
              <a:rPr lang="en-GB" b="1" dirty="0"/>
              <a:t>become more likely to repeat that specific action</a:t>
            </a:r>
            <a:r>
              <a:rPr lang="en-GB" dirty="0"/>
              <a:t>. We don’t need constant supervision to learn like in supervised learning. By only giving the occasional reinforcement signals, we still learn very effectively.</a:t>
            </a:r>
          </a:p>
          <a:p>
            <a:r>
              <a:rPr lang="en-GB" dirty="0"/>
              <a:t>One of the most exciting parts of Reinforcement Learning is that is a first step away from training on static datasets, and instead of being able to use dynamic, noisy </a:t>
            </a:r>
            <a:r>
              <a:rPr lang="en-GB" b="1" dirty="0"/>
              <a:t>data-rich environments</a:t>
            </a:r>
            <a:r>
              <a:rPr lang="en-GB" dirty="0"/>
              <a:t>. This brings Machine Learning closer to a learning style used by humans. The world is simply our noisy, complex data-rich environment.</a:t>
            </a:r>
          </a:p>
          <a:p>
            <a:r>
              <a:rPr lang="en-GB" dirty="0"/>
              <a:t>Games are very popular in Reinforcement Learning research. They provide ideal data-rich environments. The scores in games are ideal reward signals to train reward-motivated behaviours. Additionally, time can be sped up in a simulated game environment to reduce overall training time.</a:t>
            </a:r>
          </a:p>
          <a:p>
            <a:r>
              <a:rPr lang="en-GB" dirty="0"/>
              <a:t>A Reinforcement Learning algorithm just </a:t>
            </a:r>
            <a:r>
              <a:rPr lang="en-GB" b="1" dirty="0"/>
              <a:t>aims to maximise its rewards by playing the game over and over again</a:t>
            </a:r>
            <a:r>
              <a:rPr lang="en-GB" dirty="0"/>
              <a:t>. If you can frame a problem with a frequent ‘score’ as a reward, it is likely to be suited to Reinforcement Learning.</a:t>
            </a:r>
          </a:p>
          <a:p>
            <a:r>
              <a:rPr lang="en-GB" dirty="0"/>
              <a:t>Reinforcement learning hasn’t been used as much in the real world due to how new and complex it is. But a real world example is using reinforcement learning to reduce data centre running costs by controlling the cooling systems in a more efficient way. The algorithm learns a optimal policy of how to act in order to get the lowest energy costs. The lower the cost, the more reward it receives.</a:t>
            </a:r>
          </a:p>
          <a:p>
            <a:endParaRPr lang="en-US" dirty="0"/>
          </a:p>
        </p:txBody>
      </p:sp>
    </p:spTree>
    <p:extLst>
      <p:ext uri="{BB962C8B-B14F-4D97-AF65-F5344CB8AC3E}">
        <p14:creationId xmlns:p14="http://schemas.microsoft.com/office/powerpoint/2010/main" val="963904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2C93-EB62-4210-9FE6-E3B35EBBDAE8}"/>
              </a:ext>
            </a:extLst>
          </p:cNvPr>
          <p:cNvSpPr>
            <a:spLocks noGrp="1"/>
          </p:cNvSpPr>
          <p:nvPr>
            <p:ph type="title"/>
          </p:nvPr>
        </p:nvSpPr>
        <p:spPr>
          <a:xfrm>
            <a:off x="661351" y="685800"/>
            <a:ext cx="10018713" cy="1752599"/>
          </a:xfrm>
        </p:spPr>
        <p:txBody>
          <a:bodyPr/>
          <a:lstStyle/>
          <a:p>
            <a:r>
              <a:rPr lang="en-US" b="1" dirty="0"/>
              <a:t>Semi-supervised learning</a:t>
            </a:r>
            <a:endParaRPr lang="en-US" dirty="0"/>
          </a:p>
        </p:txBody>
      </p:sp>
      <p:sp>
        <p:nvSpPr>
          <p:cNvPr id="3" name="Content Placeholder 2">
            <a:extLst>
              <a:ext uri="{FF2B5EF4-FFF2-40B4-BE49-F238E27FC236}">
                <a16:creationId xmlns:a16="http://schemas.microsoft.com/office/drawing/2014/main" id="{88EF23F8-D220-421B-BEDC-2C0144ACAA24}"/>
              </a:ext>
            </a:extLst>
          </p:cNvPr>
          <p:cNvSpPr>
            <a:spLocks noGrp="1"/>
          </p:cNvSpPr>
          <p:nvPr>
            <p:ph idx="1"/>
          </p:nvPr>
        </p:nvSpPr>
        <p:spPr/>
        <p:txBody>
          <a:bodyPr>
            <a:normAutofit fontScale="92500" lnSpcReduction="20000"/>
          </a:bodyPr>
          <a:lstStyle/>
          <a:p>
            <a:r>
              <a:rPr lang="en-GB" dirty="0"/>
              <a:t>Semi-supervised learning is a mix between supervised and unsupervised approaches. </a:t>
            </a:r>
          </a:p>
          <a:p>
            <a:r>
              <a:rPr lang="en-GB" dirty="0"/>
              <a:t>The learning process isn’t closely supervised with example outputs for every single input, nor the algorithm do its own thing without any form of feedback. </a:t>
            </a:r>
          </a:p>
          <a:p>
            <a:r>
              <a:rPr lang="en-GB" dirty="0"/>
              <a:t>Semi-supervised learning takes the middle road, by being able to </a:t>
            </a:r>
            <a:r>
              <a:rPr lang="en-GB" b="1" dirty="0"/>
              <a:t>mix together a small amount of labelled data with a much larger unlabelled dataset.</a:t>
            </a:r>
          </a:p>
          <a:p>
            <a:r>
              <a:rPr lang="en-GB" dirty="0"/>
              <a:t>It reduces the burden of having enough labelled data. </a:t>
            </a:r>
          </a:p>
          <a:p>
            <a:r>
              <a:rPr lang="en-GB" dirty="0"/>
              <a:t>Therefore, it opens up many more problems to be solved with machine learning.</a:t>
            </a:r>
          </a:p>
          <a:p>
            <a:endParaRPr lang="en-US" dirty="0"/>
          </a:p>
        </p:txBody>
      </p:sp>
      <p:pic>
        <p:nvPicPr>
          <p:cNvPr id="4" name="Picture 3">
            <a:extLst>
              <a:ext uri="{FF2B5EF4-FFF2-40B4-BE49-F238E27FC236}">
                <a16:creationId xmlns:a16="http://schemas.microsoft.com/office/drawing/2014/main" id="{F8E0E8EF-B4B1-4DE3-901A-D29269897E5D}"/>
              </a:ext>
            </a:extLst>
          </p:cNvPr>
          <p:cNvPicPr>
            <a:picLocks noChangeAspect="1"/>
          </p:cNvPicPr>
          <p:nvPr/>
        </p:nvPicPr>
        <p:blipFill>
          <a:blip r:embed="rId2"/>
          <a:stretch>
            <a:fillRect/>
          </a:stretch>
        </p:blipFill>
        <p:spPr>
          <a:xfrm>
            <a:off x="8663191" y="980692"/>
            <a:ext cx="2839832" cy="1241299"/>
          </a:xfrm>
          <a:prstGeom prst="rect">
            <a:avLst/>
          </a:prstGeom>
        </p:spPr>
      </p:pic>
    </p:spTree>
    <p:extLst>
      <p:ext uri="{BB962C8B-B14F-4D97-AF65-F5344CB8AC3E}">
        <p14:creationId xmlns:p14="http://schemas.microsoft.com/office/powerpoint/2010/main" val="1971650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0662CF5-BDD2-465A-8FEF-1A179E7ACB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2803735" y="975189"/>
            <a:ext cx="6584529" cy="4703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861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AC411F-AAE4-4DBB-9473-2E52BA96407B}"/>
              </a:ext>
            </a:extLst>
          </p:cNvPr>
          <p:cNvSpPr txBox="1"/>
          <p:nvPr/>
        </p:nvSpPr>
        <p:spPr>
          <a:xfrm>
            <a:off x="3416808" y="2413337"/>
            <a:ext cx="5358384" cy="1015663"/>
          </a:xfrm>
          <a:prstGeom prst="rect">
            <a:avLst/>
          </a:prstGeom>
          <a:noFill/>
        </p:spPr>
        <p:txBody>
          <a:bodyPr wrap="square" rtlCol="0">
            <a:spAutoFit/>
          </a:bodyPr>
          <a:lstStyle/>
          <a:p>
            <a:r>
              <a:rPr lang="en-US" sz="6000" i="1" dirty="0">
                <a:solidFill>
                  <a:schemeClr val="accent1">
                    <a:lumMod val="75000"/>
                  </a:schemeClr>
                </a:solidFill>
              </a:rPr>
              <a:t>Thanks</a:t>
            </a:r>
          </a:p>
        </p:txBody>
      </p:sp>
    </p:spTree>
    <p:extLst>
      <p:ext uri="{BB962C8B-B14F-4D97-AF65-F5344CB8AC3E}">
        <p14:creationId xmlns:p14="http://schemas.microsoft.com/office/powerpoint/2010/main" val="3639199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AE1D-D44E-4099-82C7-C3026AD15A98}"/>
              </a:ext>
            </a:extLst>
          </p:cNvPr>
          <p:cNvSpPr>
            <a:spLocks noGrp="1"/>
          </p:cNvSpPr>
          <p:nvPr>
            <p:ph type="title"/>
          </p:nvPr>
        </p:nvSpPr>
        <p:spPr/>
        <p:txBody>
          <a:bodyPr/>
          <a:lstStyle/>
          <a:p>
            <a:r>
              <a:rPr lang="en-GB" dirty="0"/>
              <a:t>What is Machine Learning? A definition</a:t>
            </a:r>
            <a:endParaRPr lang="en-US" dirty="0"/>
          </a:p>
        </p:txBody>
      </p:sp>
      <p:sp>
        <p:nvSpPr>
          <p:cNvPr id="3" name="Content Placeholder 2">
            <a:extLst>
              <a:ext uri="{FF2B5EF4-FFF2-40B4-BE49-F238E27FC236}">
                <a16:creationId xmlns:a16="http://schemas.microsoft.com/office/drawing/2014/main" id="{D8572EF9-4832-4978-B634-AEF1A6EA2C36}"/>
              </a:ext>
            </a:extLst>
          </p:cNvPr>
          <p:cNvSpPr>
            <a:spLocks noGrp="1"/>
          </p:cNvSpPr>
          <p:nvPr>
            <p:ph idx="1"/>
          </p:nvPr>
        </p:nvSpPr>
        <p:spPr/>
        <p:txBody>
          <a:bodyPr>
            <a:normAutofit fontScale="85000" lnSpcReduction="20000"/>
          </a:bodyPr>
          <a:lstStyle/>
          <a:p>
            <a:r>
              <a:rPr lang="en-GB" dirty="0"/>
              <a:t>Machine learning (ML) is an application of artificial intelligence (AI) </a:t>
            </a:r>
          </a:p>
          <a:p>
            <a:r>
              <a:rPr lang="en-GB" dirty="0"/>
              <a:t>ML provides systems the ability to automatically learn and improve from experience without being explicitly programmed. </a:t>
            </a:r>
          </a:p>
          <a:p>
            <a:r>
              <a:rPr lang="en-GB" dirty="0"/>
              <a:t>Machine learning focuses on the development of computer programs that can access data and use it learn for themselves.</a:t>
            </a:r>
          </a:p>
          <a:p>
            <a:r>
              <a:rPr lang="en-GB" dirty="0"/>
              <a:t>The process of learning begins with observations or data, such as: direct experience, or instruction, in order to look for patterns in data and make better decisions in the future based on the examples that we provide. </a:t>
            </a:r>
          </a:p>
          <a:p>
            <a:r>
              <a:rPr lang="en-GB" dirty="0"/>
              <a:t>The primary aim is to allow the computers learn automatically without human intervention or assistance and adjust actions accordingly.</a:t>
            </a:r>
            <a:endParaRPr lang="en-US" dirty="0"/>
          </a:p>
        </p:txBody>
      </p:sp>
    </p:spTree>
    <p:extLst>
      <p:ext uri="{BB962C8B-B14F-4D97-AF65-F5344CB8AC3E}">
        <p14:creationId xmlns:p14="http://schemas.microsoft.com/office/powerpoint/2010/main" val="151898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B0311-B1E0-48F4-84F6-847C03E3D38D}"/>
              </a:ext>
            </a:extLst>
          </p:cNvPr>
          <p:cNvSpPr>
            <a:spLocks noGrp="1"/>
          </p:cNvSpPr>
          <p:nvPr>
            <p:ph type="title"/>
          </p:nvPr>
        </p:nvSpPr>
        <p:spPr/>
        <p:txBody>
          <a:bodyPr/>
          <a:lstStyle/>
          <a:p>
            <a:r>
              <a:rPr lang="en-GB" dirty="0"/>
              <a:t>What is Machine Learning? A definition</a:t>
            </a:r>
            <a:endParaRPr lang="en-US" dirty="0"/>
          </a:p>
        </p:txBody>
      </p:sp>
      <p:sp>
        <p:nvSpPr>
          <p:cNvPr id="3" name="Content Placeholder 2">
            <a:extLst>
              <a:ext uri="{FF2B5EF4-FFF2-40B4-BE49-F238E27FC236}">
                <a16:creationId xmlns:a16="http://schemas.microsoft.com/office/drawing/2014/main" id="{63748737-7EF8-438E-BAEB-29AF9D2AA832}"/>
              </a:ext>
            </a:extLst>
          </p:cNvPr>
          <p:cNvSpPr>
            <a:spLocks noGrp="1"/>
          </p:cNvSpPr>
          <p:nvPr>
            <p:ph idx="1"/>
          </p:nvPr>
        </p:nvSpPr>
        <p:spPr/>
        <p:txBody>
          <a:bodyPr/>
          <a:lstStyle/>
          <a:p>
            <a:pPr marL="0" indent="0">
              <a:buNone/>
            </a:pPr>
            <a:r>
              <a:rPr lang="en-GB" dirty="0"/>
              <a:t>Definition by Tom Mitchell (1998):</a:t>
            </a:r>
          </a:p>
          <a:p>
            <a:pPr marL="0" indent="0">
              <a:buNone/>
            </a:pPr>
            <a:r>
              <a:rPr lang="en-GB" dirty="0"/>
              <a:t> Machine Learning is the study of algorithms that </a:t>
            </a:r>
          </a:p>
          <a:p>
            <a:r>
              <a:rPr lang="en-GB" dirty="0"/>
              <a:t> improve their performance P </a:t>
            </a:r>
          </a:p>
          <a:p>
            <a:r>
              <a:rPr lang="en-GB" dirty="0"/>
              <a:t>at some task T </a:t>
            </a:r>
          </a:p>
          <a:p>
            <a:r>
              <a:rPr lang="en-GB" dirty="0"/>
              <a:t>with experience E</a:t>
            </a:r>
          </a:p>
          <a:p>
            <a:pPr marL="0" indent="0">
              <a:buNone/>
            </a:pPr>
            <a:r>
              <a:rPr lang="en-GB" dirty="0"/>
              <a:t> A well-defined learning task is given by .</a:t>
            </a:r>
            <a:endParaRPr lang="en-US" dirty="0"/>
          </a:p>
        </p:txBody>
      </p:sp>
      <p:pic>
        <p:nvPicPr>
          <p:cNvPr id="4" name="Picture 3">
            <a:extLst>
              <a:ext uri="{FF2B5EF4-FFF2-40B4-BE49-F238E27FC236}">
                <a16:creationId xmlns:a16="http://schemas.microsoft.com/office/drawing/2014/main" id="{5FDEFBD2-C90D-4721-9F45-DFB8F49EFBD5}"/>
              </a:ext>
            </a:extLst>
          </p:cNvPr>
          <p:cNvPicPr>
            <a:picLocks noChangeAspect="1"/>
          </p:cNvPicPr>
          <p:nvPr/>
        </p:nvPicPr>
        <p:blipFill>
          <a:blip r:embed="rId2"/>
          <a:stretch>
            <a:fillRect/>
          </a:stretch>
        </p:blipFill>
        <p:spPr>
          <a:xfrm>
            <a:off x="7766113" y="3116388"/>
            <a:ext cx="4044189" cy="2225421"/>
          </a:xfrm>
          <a:prstGeom prst="rect">
            <a:avLst/>
          </a:prstGeom>
        </p:spPr>
      </p:pic>
    </p:spTree>
    <p:extLst>
      <p:ext uri="{BB962C8B-B14F-4D97-AF65-F5344CB8AC3E}">
        <p14:creationId xmlns:p14="http://schemas.microsoft.com/office/powerpoint/2010/main" val="1534516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DEFD0-EE9F-46A8-82CE-77E3790F09CF}"/>
              </a:ext>
            </a:extLst>
          </p:cNvPr>
          <p:cNvSpPr>
            <a:spLocks noGrp="1"/>
          </p:cNvSpPr>
          <p:nvPr>
            <p:ph type="title"/>
          </p:nvPr>
        </p:nvSpPr>
        <p:spPr/>
        <p:txBody>
          <a:bodyPr/>
          <a:lstStyle/>
          <a:p>
            <a:r>
              <a:rPr lang="en-US" dirty="0"/>
              <a:t>Defining the Learning Task- Examples</a:t>
            </a:r>
          </a:p>
        </p:txBody>
      </p:sp>
      <p:graphicFrame>
        <p:nvGraphicFramePr>
          <p:cNvPr id="4" name="Table 4">
            <a:extLst>
              <a:ext uri="{FF2B5EF4-FFF2-40B4-BE49-F238E27FC236}">
                <a16:creationId xmlns:a16="http://schemas.microsoft.com/office/drawing/2014/main" id="{3DFBCF8A-39E5-4B9C-A7ED-7B06219C7F5C}"/>
              </a:ext>
            </a:extLst>
          </p:cNvPr>
          <p:cNvGraphicFramePr>
            <a:graphicFrameLocks noGrp="1"/>
          </p:cNvGraphicFramePr>
          <p:nvPr>
            <p:ph idx="1"/>
            <p:extLst>
              <p:ext uri="{D42A27DB-BD31-4B8C-83A1-F6EECF244321}">
                <p14:modId xmlns:p14="http://schemas.microsoft.com/office/powerpoint/2010/main" val="1297339683"/>
              </p:ext>
            </p:extLst>
          </p:nvPr>
        </p:nvGraphicFramePr>
        <p:xfrm>
          <a:off x="1484313" y="2667000"/>
          <a:ext cx="10018712" cy="3931920"/>
        </p:xfrm>
        <a:graphic>
          <a:graphicData uri="http://schemas.openxmlformats.org/drawingml/2006/table">
            <a:tbl>
              <a:tblPr firstRow="1" bandRow="1">
                <a:tableStyleId>{2D5ABB26-0587-4C30-8999-92F81FD0307C}</a:tableStyleId>
              </a:tblPr>
              <a:tblGrid>
                <a:gridCol w="5009356">
                  <a:extLst>
                    <a:ext uri="{9D8B030D-6E8A-4147-A177-3AD203B41FA5}">
                      <a16:colId xmlns:a16="http://schemas.microsoft.com/office/drawing/2014/main" val="147849789"/>
                    </a:ext>
                  </a:extLst>
                </a:gridCol>
                <a:gridCol w="5009356">
                  <a:extLst>
                    <a:ext uri="{9D8B030D-6E8A-4147-A177-3AD203B41FA5}">
                      <a16:colId xmlns:a16="http://schemas.microsoft.com/office/drawing/2014/main" val="3611472138"/>
                    </a:ext>
                  </a:extLst>
                </a:gridCol>
              </a:tblGrid>
              <a:tr h="370840">
                <a:tc>
                  <a:txBody>
                    <a:bodyPr/>
                    <a:lstStyle/>
                    <a:p>
                      <a:pPr marL="0" indent="0">
                        <a:buNone/>
                      </a:pPr>
                      <a:r>
                        <a:rPr lang="en-GB" sz="1800" dirty="0">
                          <a:solidFill>
                            <a:schemeClr val="tx1"/>
                          </a:solidFill>
                        </a:rPr>
                        <a:t>T: Playing checkers </a:t>
                      </a:r>
                    </a:p>
                    <a:p>
                      <a:pPr marL="0" indent="0">
                        <a:buNone/>
                      </a:pPr>
                      <a:r>
                        <a:rPr lang="en-GB" sz="1800" dirty="0">
                          <a:solidFill>
                            <a:schemeClr val="tx1"/>
                          </a:solidFill>
                        </a:rPr>
                        <a:t>P: Percentage of games won against an arbitrary opponent </a:t>
                      </a:r>
                    </a:p>
                    <a:p>
                      <a:pPr marL="0" indent="0">
                        <a:buNone/>
                      </a:pPr>
                      <a:r>
                        <a:rPr lang="en-GB" sz="1800" dirty="0">
                          <a:solidFill>
                            <a:schemeClr val="tx1"/>
                          </a:solidFill>
                        </a:rPr>
                        <a:t>E: Playing practice games against itself </a:t>
                      </a:r>
                    </a:p>
                    <a:p>
                      <a:pPr marL="0" indent="0">
                        <a:buNone/>
                      </a:pPr>
                      <a:endParaRPr lang="en-GB" sz="1800" dirty="0">
                        <a:solidFill>
                          <a:schemeClr val="tx1"/>
                        </a:solidFill>
                      </a:endParaRPr>
                    </a:p>
                    <a:p>
                      <a:pPr marL="0" indent="0">
                        <a:buNone/>
                      </a:pPr>
                      <a:endParaRPr lang="en-GB" sz="1800" dirty="0">
                        <a:solidFill>
                          <a:schemeClr val="tx1"/>
                        </a:solidFill>
                      </a:endParaRPr>
                    </a:p>
                    <a:p>
                      <a:pPr marL="0" indent="0">
                        <a:buNone/>
                      </a:pPr>
                      <a:r>
                        <a:rPr lang="en-GB" sz="1800" dirty="0">
                          <a:solidFill>
                            <a:schemeClr val="tx1"/>
                          </a:solidFill>
                        </a:rPr>
                        <a:t>T: Recognizing hand-written words </a:t>
                      </a:r>
                    </a:p>
                    <a:p>
                      <a:pPr marL="0" indent="0">
                        <a:buNone/>
                      </a:pPr>
                      <a:r>
                        <a:rPr lang="en-GB" sz="1800" dirty="0">
                          <a:solidFill>
                            <a:schemeClr val="tx1"/>
                          </a:solidFill>
                        </a:rPr>
                        <a:t>P: Percentage of words correctly classified </a:t>
                      </a:r>
                    </a:p>
                    <a:p>
                      <a:pPr marL="0" indent="0">
                        <a:buNone/>
                      </a:pPr>
                      <a:r>
                        <a:rPr lang="en-GB" sz="1800" dirty="0">
                          <a:solidFill>
                            <a:schemeClr val="tx1"/>
                          </a:solidFill>
                        </a:rPr>
                        <a:t>E: Database of human-</a:t>
                      </a:r>
                      <a:r>
                        <a:rPr lang="en-GB" sz="1800" dirty="0" err="1">
                          <a:solidFill>
                            <a:schemeClr val="tx1"/>
                          </a:solidFill>
                        </a:rPr>
                        <a:t>labeled</a:t>
                      </a:r>
                      <a:r>
                        <a:rPr lang="en-GB" sz="1800" dirty="0">
                          <a:solidFill>
                            <a:schemeClr val="tx1"/>
                          </a:solidFill>
                        </a:rPr>
                        <a:t> images of handwritten words </a:t>
                      </a:r>
                    </a:p>
                    <a:p>
                      <a:endParaRPr lang="en-US" dirty="0"/>
                    </a:p>
                  </a:txBody>
                  <a:tcPr/>
                </a:tc>
                <a:tc>
                  <a:txBody>
                    <a:bodyPr/>
                    <a:lstStyle/>
                    <a:p>
                      <a:pPr marL="0" indent="0">
                        <a:buNone/>
                      </a:pPr>
                      <a:r>
                        <a:rPr lang="en-GB" sz="1800" dirty="0">
                          <a:solidFill>
                            <a:schemeClr val="tx1"/>
                          </a:solidFill>
                        </a:rPr>
                        <a:t>T: Driving on four-lane highways using vision sensors </a:t>
                      </a:r>
                    </a:p>
                    <a:p>
                      <a:pPr marL="0" indent="0">
                        <a:buNone/>
                      </a:pPr>
                      <a:r>
                        <a:rPr lang="en-GB" sz="1800" dirty="0">
                          <a:solidFill>
                            <a:schemeClr val="tx1"/>
                          </a:solidFill>
                        </a:rPr>
                        <a:t>P: Average distance travelled before a human-judged error</a:t>
                      </a:r>
                    </a:p>
                    <a:p>
                      <a:pPr marL="0" indent="0">
                        <a:buNone/>
                      </a:pPr>
                      <a:r>
                        <a:rPr lang="en-GB" sz="1800" dirty="0">
                          <a:solidFill>
                            <a:schemeClr val="tx1"/>
                          </a:solidFill>
                        </a:rPr>
                        <a:t> E: A sequence of images and steering commands recorded while observing a human driver. </a:t>
                      </a:r>
                    </a:p>
                    <a:p>
                      <a:pPr marL="0" indent="0">
                        <a:buNone/>
                      </a:pPr>
                      <a:endParaRPr lang="en-GB" sz="1800" dirty="0">
                        <a:solidFill>
                          <a:schemeClr val="tx1"/>
                        </a:solidFill>
                      </a:endParaRPr>
                    </a:p>
                    <a:p>
                      <a:pPr marL="0" indent="0">
                        <a:buNone/>
                      </a:pPr>
                      <a:r>
                        <a:rPr lang="en-GB" sz="1800" dirty="0">
                          <a:solidFill>
                            <a:schemeClr val="tx1"/>
                          </a:solidFill>
                        </a:rPr>
                        <a:t>T: Categorize email messages as spam or legitimate.</a:t>
                      </a:r>
                    </a:p>
                    <a:p>
                      <a:pPr marL="0" indent="0">
                        <a:buNone/>
                      </a:pPr>
                      <a:r>
                        <a:rPr lang="en-GB" sz="1800" dirty="0">
                          <a:solidFill>
                            <a:schemeClr val="tx1"/>
                          </a:solidFill>
                        </a:rPr>
                        <a:t> P: Percentage of email messages correctly classified. </a:t>
                      </a:r>
                    </a:p>
                    <a:p>
                      <a:pPr marL="0" indent="0">
                        <a:buNone/>
                      </a:pPr>
                      <a:r>
                        <a:rPr lang="en-GB" sz="1800" dirty="0">
                          <a:solidFill>
                            <a:schemeClr val="tx1"/>
                          </a:solidFill>
                        </a:rPr>
                        <a:t>E: Database of emails, some with human-given labels</a:t>
                      </a:r>
                      <a:endParaRPr lang="en-US" sz="1800" dirty="0">
                        <a:solidFill>
                          <a:schemeClr val="tx1"/>
                        </a:solidFill>
                      </a:endParaRPr>
                    </a:p>
                    <a:p>
                      <a:endParaRPr lang="en-US" dirty="0"/>
                    </a:p>
                  </a:txBody>
                  <a:tcPr/>
                </a:tc>
                <a:extLst>
                  <a:ext uri="{0D108BD9-81ED-4DB2-BD59-A6C34878D82A}">
                    <a16:rowId xmlns:a16="http://schemas.microsoft.com/office/drawing/2014/main" val="2362425080"/>
                  </a:ext>
                </a:extLst>
              </a:tr>
            </a:tbl>
          </a:graphicData>
        </a:graphic>
      </p:graphicFrame>
      <p:sp>
        <p:nvSpPr>
          <p:cNvPr id="7" name="TextBox 6">
            <a:extLst>
              <a:ext uri="{FF2B5EF4-FFF2-40B4-BE49-F238E27FC236}">
                <a16:creationId xmlns:a16="http://schemas.microsoft.com/office/drawing/2014/main" id="{F5F44D10-2A79-4D6A-B655-3FF9ED778865}"/>
              </a:ext>
            </a:extLst>
          </p:cNvPr>
          <p:cNvSpPr txBox="1"/>
          <p:nvPr/>
        </p:nvSpPr>
        <p:spPr>
          <a:xfrm>
            <a:off x="1764792" y="2139696"/>
            <a:ext cx="8567928" cy="369332"/>
          </a:xfrm>
          <a:prstGeom prst="rect">
            <a:avLst/>
          </a:prstGeom>
          <a:noFill/>
        </p:spPr>
        <p:txBody>
          <a:bodyPr wrap="square" rtlCol="0">
            <a:spAutoFit/>
          </a:bodyPr>
          <a:lstStyle/>
          <a:p>
            <a:pPr algn="ctr"/>
            <a:r>
              <a:rPr lang="en-GB" dirty="0"/>
              <a:t>Improve on task T, with respect to performance metric P, based on experience E </a:t>
            </a:r>
          </a:p>
        </p:txBody>
      </p:sp>
    </p:spTree>
    <p:extLst>
      <p:ext uri="{BB962C8B-B14F-4D97-AF65-F5344CB8AC3E}">
        <p14:creationId xmlns:p14="http://schemas.microsoft.com/office/powerpoint/2010/main" val="1027050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E1B83-4634-43DC-8494-9B43E0C486E3}"/>
              </a:ext>
            </a:extLst>
          </p:cNvPr>
          <p:cNvSpPr>
            <a:spLocks noGrp="1"/>
          </p:cNvSpPr>
          <p:nvPr>
            <p:ph type="title"/>
          </p:nvPr>
        </p:nvSpPr>
        <p:spPr/>
        <p:txBody>
          <a:bodyPr/>
          <a:lstStyle/>
          <a:p>
            <a:r>
              <a:rPr lang="en-US" dirty="0"/>
              <a:t>Traditional Programming VS Machine Learning</a:t>
            </a:r>
          </a:p>
        </p:txBody>
      </p:sp>
      <p:pic>
        <p:nvPicPr>
          <p:cNvPr id="4" name="Content Placeholder 3">
            <a:extLst>
              <a:ext uri="{FF2B5EF4-FFF2-40B4-BE49-F238E27FC236}">
                <a16:creationId xmlns:a16="http://schemas.microsoft.com/office/drawing/2014/main" id="{CAF45D62-F60E-46B0-8E03-21328B6ACF0F}"/>
              </a:ext>
            </a:extLst>
          </p:cNvPr>
          <p:cNvPicPr>
            <a:picLocks noGrp="1" noChangeAspect="1"/>
          </p:cNvPicPr>
          <p:nvPr>
            <p:ph idx="1"/>
          </p:nvPr>
        </p:nvPicPr>
        <p:blipFill>
          <a:blip r:embed="rId2"/>
          <a:stretch>
            <a:fillRect/>
          </a:stretch>
        </p:blipFill>
        <p:spPr>
          <a:xfrm>
            <a:off x="2843784" y="2542032"/>
            <a:ext cx="6419088" cy="4192832"/>
          </a:xfrm>
          <a:prstGeom prst="rect">
            <a:avLst/>
          </a:prstGeom>
        </p:spPr>
      </p:pic>
    </p:spTree>
    <p:extLst>
      <p:ext uri="{BB962C8B-B14F-4D97-AF65-F5344CB8AC3E}">
        <p14:creationId xmlns:p14="http://schemas.microsoft.com/office/powerpoint/2010/main" val="407811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3B7F-9868-418F-AB4C-C0364B95CCC8}"/>
              </a:ext>
            </a:extLst>
          </p:cNvPr>
          <p:cNvSpPr>
            <a:spLocks noGrp="1"/>
          </p:cNvSpPr>
          <p:nvPr>
            <p:ph type="title"/>
          </p:nvPr>
        </p:nvSpPr>
        <p:spPr/>
        <p:txBody>
          <a:bodyPr/>
          <a:lstStyle/>
          <a:p>
            <a:r>
              <a:rPr lang="en-US" dirty="0"/>
              <a:t>Traditional Programming VS Machine Learning</a:t>
            </a:r>
          </a:p>
        </p:txBody>
      </p:sp>
      <p:pic>
        <p:nvPicPr>
          <p:cNvPr id="4" name="Content Placeholder 3">
            <a:extLst>
              <a:ext uri="{FF2B5EF4-FFF2-40B4-BE49-F238E27FC236}">
                <a16:creationId xmlns:a16="http://schemas.microsoft.com/office/drawing/2014/main" id="{EF499800-A814-41F4-B6E5-62C071C32C80}"/>
              </a:ext>
            </a:extLst>
          </p:cNvPr>
          <p:cNvPicPr>
            <a:picLocks noGrp="1" noChangeAspect="1"/>
          </p:cNvPicPr>
          <p:nvPr>
            <p:ph idx="1"/>
          </p:nvPr>
        </p:nvPicPr>
        <p:blipFill>
          <a:blip r:embed="rId2"/>
          <a:stretch>
            <a:fillRect/>
          </a:stretch>
        </p:blipFill>
        <p:spPr>
          <a:xfrm>
            <a:off x="1600981" y="2634995"/>
            <a:ext cx="8990037" cy="3386328"/>
          </a:xfrm>
          <a:prstGeom prst="rect">
            <a:avLst/>
          </a:prstGeom>
        </p:spPr>
      </p:pic>
    </p:spTree>
    <p:extLst>
      <p:ext uri="{BB962C8B-B14F-4D97-AF65-F5344CB8AC3E}">
        <p14:creationId xmlns:p14="http://schemas.microsoft.com/office/powerpoint/2010/main" val="1043762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F128-A289-4AFE-8ED8-4C5414FA0C76}"/>
              </a:ext>
            </a:extLst>
          </p:cNvPr>
          <p:cNvSpPr>
            <a:spLocks noGrp="1"/>
          </p:cNvSpPr>
          <p:nvPr>
            <p:ph type="title"/>
          </p:nvPr>
        </p:nvSpPr>
        <p:spPr/>
        <p:txBody>
          <a:bodyPr/>
          <a:lstStyle/>
          <a:p>
            <a:r>
              <a:rPr lang="en-US" dirty="0"/>
              <a:t>Examples/ Applications of Machine Learning</a:t>
            </a:r>
          </a:p>
        </p:txBody>
      </p:sp>
      <p:sp>
        <p:nvSpPr>
          <p:cNvPr id="3" name="Content Placeholder 2">
            <a:extLst>
              <a:ext uri="{FF2B5EF4-FFF2-40B4-BE49-F238E27FC236}">
                <a16:creationId xmlns:a16="http://schemas.microsoft.com/office/drawing/2014/main" id="{8859D2A9-78EF-4A07-AECA-35B60B637CDD}"/>
              </a:ext>
            </a:extLst>
          </p:cNvPr>
          <p:cNvSpPr>
            <a:spLocks noGrp="1"/>
          </p:cNvSpPr>
          <p:nvPr>
            <p:ph idx="1"/>
          </p:nvPr>
        </p:nvSpPr>
        <p:spPr>
          <a:xfrm>
            <a:off x="1484310" y="2377441"/>
            <a:ext cx="10018713" cy="4059935"/>
          </a:xfrm>
        </p:spPr>
        <p:txBody>
          <a:bodyPr>
            <a:normAutofit fontScale="85000" lnSpcReduction="20000"/>
          </a:bodyPr>
          <a:lstStyle/>
          <a:p>
            <a:r>
              <a:rPr lang="en-GB" dirty="0"/>
              <a:t>Recognizing patterns: </a:t>
            </a:r>
          </a:p>
          <a:p>
            <a:pPr lvl="1"/>
            <a:r>
              <a:rPr lang="en-GB" dirty="0"/>
              <a:t>Facial identities or facial expressions </a:t>
            </a:r>
          </a:p>
          <a:p>
            <a:pPr lvl="1"/>
            <a:r>
              <a:rPr lang="en-GB" dirty="0"/>
              <a:t>Handwritten or spoken words</a:t>
            </a:r>
          </a:p>
          <a:p>
            <a:pPr lvl="1"/>
            <a:r>
              <a:rPr lang="en-GB" dirty="0"/>
              <a:t> Medical images </a:t>
            </a:r>
          </a:p>
          <a:p>
            <a:r>
              <a:rPr lang="en-GB" dirty="0"/>
              <a:t>Generating patterns: </a:t>
            </a:r>
          </a:p>
          <a:p>
            <a:pPr lvl="1"/>
            <a:r>
              <a:rPr lang="en-GB" dirty="0"/>
              <a:t>Generating images or motion sequences </a:t>
            </a:r>
          </a:p>
          <a:p>
            <a:r>
              <a:rPr lang="en-GB" dirty="0"/>
              <a:t>Recognizing anomalies: </a:t>
            </a:r>
          </a:p>
          <a:p>
            <a:pPr lvl="1"/>
            <a:r>
              <a:rPr lang="en-GB" dirty="0"/>
              <a:t>Unusual credit card transactions </a:t>
            </a:r>
          </a:p>
          <a:p>
            <a:pPr lvl="1"/>
            <a:r>
              <a:rPr lang="en-GB" dirty="0"/>
              <a:t>Unusual patterns of sensor readings in a nuclear power plant </a:t>
            </a:r>
          </a:p>
          <a:p>
            <a:r>
              <a:rPr lang="en-GB" dirty="0"/>
              <a:t>Prediction: </a:t>
            </a:r>
          </a:p>
          <a:p>
            <a:pPr lvl="1"/>
            <a:r>
              <a:rPr lang="en-GB" dirty="0"/>
              <a:t>Future stock prices or currency exchange rates </a:t>
            </a:r>
            <a:endParaRPr lang="en-US" dirty="0"/>
          </a:p>
        </p:txBody>
      </p:sp>
    </p:spTree>
    <p:extLst>
      <p:ext uri="{BB962C8B-B14F-4D97-AF65-F5344CB8AC3E}">
        <p14:creationId xmlns:p14="http://schemas.microsoft.com/office/powerpoint/2010/main" val="1293023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CF68F-ADDE-4526-9F08-E351D5A95A7B}"/>
              </a:ext>
            </a:extLst>
          </p:cNvPr>
          <p:cNvSpPr>
            <a:spLocks noGrp="1"/>
          </p:cNvSpPr>
          <p:nvPr>
            <p:ph type="title"/>
          </p:nvPr>
        </p:nvSpPr>
        <p:spPr/>
        <p:txBody>
          <a:bodyPr/>
          <a:lstStyle/>
          <a:p>
            <a:r>
              <a:rPr lang="en-US" dirty="0"/>
              <a:t>Explore these Applications of ML</a:t>
            </a:r>
          </a:p>
        </p:txBody>
      </p:sp>
      <p:sp>
        <p:nvSpPr>
          <p:cNvPr id="3" name="Content Placeholder 2">
            <a:extLst>
              <a:ext uri="{FF2B5EF4-FFF2-40B4-BE49-F238E27FC236}">
                <a16:creationId xmlns:a16="http://schemas.microsoft.com/office/drawing/2014/main" id="{7E6AF762-1172-4191-8A57-08FEB478867D}"/>
              </a:ext>
            </a:extLst>
          </p:cNvPr>
          <p:cNvSpPr>
            <a:spLocks noGrp="1"/>
          </p:cNvSpPr>
          <p:nvPr>
            <p:ph idx="1"/>
          </p:nvPr>
        </p:nvSpPr>
        <p:spPr/>
        <p:txBody>
          <a:bodyPr>
            <a:normAutofit fontScale="70000" lnSpcReduction="20000"/>
          </a:bodyPr>
          <a:lstStyle/>
          <a:p>
            <a:r>
              <a:rPr lang="en-GB" dirty="0"/>
              <a:t>Web search </a:t>
            </a:r>
          </a:p>
          <a:p>
            <a:r>
              <a:rPr lang="en-GB" dirty="0"/>
              <a:t>Computational biology </a:t>
            </a:r>
          </a:p>
          <a:p>
            <a:r>
              <a:rPr lang="en-GB" dirty="0"/>
              <a:t>Finance </a:t>
            </a:r>
          </a:p>
          <a:p>
            <a:r>
              <a:rPr lang="en-GB" dirty="0"/>
              <a:t>E-commerce </a:t>
            </a:r>
          </a:p>
          <a:p>
            <a:r>
              <a:rPr lang="en-GB" dirty="0"/>
              <a:t>Space exploration </a:t>
            </a:r>
          </a:p>
          <a:p>
            <a:r>
              <a:rPr lang="en-GB" dirty="0"/>
              <a:t>Robotics </a:t>
            </a:r>
          </a:p>
          <a:p>
            <a:r>
              <a:rPr lang="en-GB" dirty="0"/>
              <a:t>Information extraction </a:t>
            </a:r>
          </a:p>
          <a:p>
            <a:r>
              <a:rPr lang="en-GB" dirty="0"/>
              <a:t>Social networks </a:t>
            </a:r>
          </a:p>
          <a:p>
            <a:r>
              <a:rPr lang="en-GB" dirty="0"/>
              <a:t>Debugging software</a:t>
            </a:r>
            <a:endParaRPr lang="en-US" dirty="0"/>
          </a:p>
        </p:txBody>
      </p:sp>
      <p:sp>
        <p:nvSpPr>
          <p:cNvPr id="4" name="TextBox 3">
            <a:extLst>
              <a:ext uri="{FF2B5EF4-FFF2-40B4-BE49-F238E27FC236}">
                <a16:creationId xmlns:a16="http://schemas.microsoft.com/office/drawing/2014/main" id="{D8CAA1ED-7933-4FC6-901C-5F7FFE80DA8C}"/>
              </a:ext>
            </a:extLst>
          </p:cNvPr>
          <p:cNvSpPr txBox="1"/>
          <p:nvPr/>
        </p:nvSpPr>
        <p:spPr>
          <a:xfrm>
            <a:off x="5797296" y="2898648"/>
            <a:ext cx="4407408" cy="646331"/>
          </a:xfrm>
          <a:prstGeom prst="rect">
            <a:avLst/>
          </a:prstGeom>
          <a:noFill/>
        </p:spPr>
        <p:txBody>
          <a:bodyPr wrap="square" rtlCol="0">
            <a:spAutoFit/>
          </a:bodyPr>
          <a:lstStyle/>
          <a:p>
            <a:r>
              <a:rPr lang="en-US" dirty="0">
                <a:solidFill>
                  <a:srgbClr val="FF0000"/>
                </a:solidFill>
              </a:rPr>
              <a:t>Which is the area of ML in which you are interested the most?????</a:t>
            </a:r>
          </a:p>
        </p:txBody>
      </p:sp>
    </p:spTree>
    <p:extLst>
      <p:ext uri="{BB962C8B-B14F-4D97-AF65-F5344CB8AC3E}">
        <p14:creationId xmlns:p14="http://schemas.microsoft.com/office/powerpoint/2010/main" val="8386806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143</TotalTime>
  <Words>1703</Words>
  <Application>Microsoft Office PowerPoint</Application>
  <PresentationFormat>Widescreen</PresentationFormat>
  <Paragraphs>133</Paragraphs>
  <Slides>28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Corbel</vt:lpstr>
      <vt:lpstr>Parallax</vt:lpstr>
      <vt:lpstr>Machine Learning</vt:lpstr>
      <vt:lpstr>“Learning is any process by which a system improves performance from experience.” - Herbert Simon</vt:lpstr>
      <vt:lpstr>What is Machine Learning? A definition</vt:lpstr>
      <vt:lpstr>What is Machine Learning? A definition</vt:lpstr>
      <vt:lpstr>Defining the Learning Task- Examples</vt:lpstr>
      <vt:lpstr>Traditional Programming VS Machine Learning</vt:lpstr>
      <vt:lpstr>Traditional Programming VS Machine Learning</vt:lpstr>
      <vt:lpstr>Examples/ Applications of Machine Learning</vt:lpstr>
      <vt:lpstr>Explore these Applications of ML</vt:lpstr>
      <vt:lpstr>Terminologies of ML  </vt:lpstr>
      <vt:lpstr>Dataset</vt:lpstr>
      <vt:lpstr>Features </vt:lpstr>
      <vt:lpstr>Features</vt:lpstr>
      <vt:lpstr>Model</vt:lpstr>
      <vt:lpstr>Process of ML</vt:lpstr>
      <vt:lpstr>PowerPoint Presentation</vt:lpstr>
      <vt:lpstr>Categories of Machine Learning</vt:lpstr>
      <vt:lpstr>Supervised Learning</vt:lpstr>
      <vt:lpstr>PowerPoint Presentation</vt:lpstr>
      <vt:lpstr>Unsupervised Learning</vt:lpstr>
      <vt:lpstr>PowerPoint Presentation</vt:lpstr>
      <vt:lpstr>Unsupervised Learning</vt:lpstr>
      <vt:lpstr>Reinforcement Learning</vt:lpstr>
      <vt:lpstr>Reinforcement Learning – Think </vt:lpstr>
      <vt:lpstr>Reinforcement Learning – Think </vt:lpstr>
      <vt:lpstr>Semi-supervised learning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Zainab</dc:creator>
  <cp:lastModifiedBy>Syeda Zainab Yousaf Zaidi</cp:lastModifiedBy>
  <cp:revision>35</cp:revision>
  <dcterms:created xsi:type="dcterms:W3CDTF">2020-04-23T07:49:43Z</dcterms:created>
  <dcterms:modified xsi:type="dcterms:W3CDTF">2021-05-21T05:48:15Z</dcterms:modified>
</cp:coreProperties>
</file>